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5143500" cx="9144000"/>
  <p:notesSz cx="6858000" cy="9144000"/>
  <p:embeddedFontLst>
    <p:embeddedFont>
      <p:font typeface="Proxima Nova"/>
      <p:regular r:id="rId39"/>
      <p:bold r:id="rId40"/>
      <p:italic r:id="rId41"/>
      <p:boldItalic r:id="rId42"/>
    </p:embeddedFont>
    <p:embeddedFont>
      <p:font typeface="Robot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ProximaNova-bold.fntdata"/><Relationship Id="rId20" Type="http://schemas.openxmlformats.org/officeDocument/2006/relationships/slide" Target="slides/slide16.xml"/><Relationship Id="rId42" Type="http://schemas.openxmlformats.org/officeDocument/2006/relationships/font" Target="fonts/ProximaNova-boldItalic.fntdata"/><Relationship Id="rId41" Type="http://schemas.openxmlformats.org/officeDocument/2006/relationships/font" Target="fonts/ProximaNova-italic.fntdata"/><Relationship Id="rId22" Type="http://schemas.openxmlformats.org/officeDocument/2006/relationships/slide" Target="slides/slide18.xml"/><Relationship Id="rId44" Type="http://schemas.openxmlformats.org/officeDocument/2006/relationships/font" Target="fonts/Roboto-bold.fntdata"/><Relationship Id="rId21" Type="http://schemas.openxmlformats.org/officeDocument/2006/relationships/slide" Target="slides/slide17.xml"/><Relationship Id="rId43" Type="http://schemas.openxmlformats.org/officeDocument/2006/relationships/font" Target="fonts/Roboto-regular.fntdata"/><Relationship Id="rId24" Type="http://schemas.openxmlformats.org/officeDocument/2006/relationships/slide" Target="slides/slide20.xml"/><Relationship Id="rId46" Type="http://schemas.openxmlformats.org/officeDocument/2006/relationships/font" Target="fonts/Roboto-boldItalic.fntdata"/><Relationship Id="rId23" Type="http://schemas.openxmlformats.org/officeDocument/2006/relationships/slide" Target="slides/slide19.xml"/><Relationship Id="rId45"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ProximaNova-regular.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4e77f26c1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4e77f26c1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4e77f26c1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4e77f26c1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4e77f26c18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4e77f26c1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4e77f26c18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4e77f26c18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g4e77f26c18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4e77f26c18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4e77f26c18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4e77f26c18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Google Shape;593;g4e77f26c18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4e77f26c18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g4e77f26c18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4e77f26c18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2" name="Shape 722"/>
        <p:cNvGrpSpPr/>
        <p:nvPr/>
      </p:nvGrpSpPr>
      <p:grpSpPr>
        <a:xfrm>
          <a:off x="0" y="0"/>
          <a:ext cx="0" cy="0"/>
          <a:chOff x="0" y="0"/>
          <a:chExt cx="0" cy="0"/>
        </a:xfrm>
      </p:grpSpPr>
      <p:sp>
        <p:nvSpPr>
          <p:cNvPr id="723" name="Google Shape;723;g4e77f26c18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4e77f26c18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7" name="Shape 787"/>
        <p:cNvGrpSpPr/>
        <p:nvPr/>
      </p:nvGrpSpPr>
      <p:grpSpPr>
        <a:xfrm>
          <a:off x="0" y="0"/>
          <a:ext cx="0" cy="0"/>
          <a:chOff x="0" y="0"/>
          <a:chExt cx="0" cy="0"/>
        </a:xfrm>
      </p:grpSpPr>
      <p:sp>
        <p:nvSpPr>
          <p:cNvPr id="788" name="Google Shape;788;g4c1cdbfc5a_2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4c1cdbfc5a_2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c1cdbfc5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c1cdbfc5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3" name="Shape 823"/>
        <p:cNvGrpSpPr/>
        <p:nvPr/>
      </p:nvGrpSpPr>
      <p:grpSpPr>
        <a:xfrm>
          <a:off x="0" y="0"/>
          <a:ext cx="0" cy="0"/>
          <a:chOff x="0" y="0"/>
          <a:chExt cx="0" cy="0"/>
        </a:xfrm>
      </p:grpSpPr>
      <p:sp>
        <p:nvSpPr>
          <p:cNvPr id="824" name="Google Shape;824;g4d7c122f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4d7c122f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3" name="Shape 833"/>
        <p:cNvGrpSpPr/>
        <p:nvPr/>
      </p:nvGrpSpPr>
      <p:grpSpPr>
        <a:xfrm>
          <a:off x="0" y="0"/>
          <a:ext cx="0" cy="0"/>
          <a:chOff x="0" y="0"/>
          <a:chExt cx="0" cy="0"/>
        </a:xfrm>
      </p:grpSpPr>
      <p:sp>
        <p:nvSpPr>
          <p:cNvPr id="834" name="Google Shape;834;g4c1cdbfc5a_2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4c1cdbfc5a_2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3" name="Shape 843"/>
        <p:cNvGrpSpPr/>
        <p:nvPr/>
      </p:nvGrpSpPr>
      <p:grpSpPr>
        <a:xfrm>
          <a:off x="0" y="0"/>
          <a:ext cx="0" cy="0"/>
          <a:chOff x="0" y="0"/>
          <a:chExt cx="0" cy="0"/>
        </a:xfrm>
      </p:grpSpPr>
      <p:sp>
        <p:nvSpPr>
          <p:cNvPr id="844" name="Google Shape;844;g4c1cdbfc5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4c1cdbfc5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2" name="Shape 852"/>
        <p:cNvGrpSpPr/>
        <p:nvPr/>
      </p:nvGrpSpPr>
      <p:grpSpPr>
        <a:xfrm>
          <a:off x="0" y="0"/>
          <a:ext cx="0" cy="0"/>
          <a:chOff x="0" y="0"/>
          <a:chExt cx="0" cy="0"/>
        </a:xfrm>
      </p:grpSpPr>
      <p:sp>
        <p:nvSpPr>
          <p:cNvPr id="853" name="Google Shape;853;g4c1cdbfc5a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4c1cdbfc5a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2" name="Shape 862"/>
        <p:cNvGrpSpPr/>
        <p:nvPr/>
      </p:nvGrpSpPr>
      <p:grpSpPr>
        <a:xfrm>
          <a:off x="0" y="0"/>
          <a:ext cx="0" cy="0"/>
          <a:chOff x="0" y="0"/>
          <a:chExt cx="0" cy="0"/>
        </a:xfrm>
      </p:grpSpPr>
      <p:sp>
        <p:nvSpPr>
          <p:cNvPr id="863" name="Google Shape;863;g4e77f26c18_0_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4e77f26c18_0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1" name="Shape 871"/>
        <p:cNvGrpSpPr/>
        <p:nvPr/>
      </p:nvGrpSpPr>
      <p:grpSpPr>
        <a:xfrm>
          <a:off x="0" y="0"/>
          <a:ext cx="0" cy="0"/>
          <a:chOff x="0" y="0"/>
          <a:chExt cx="0" cy="0"/>
        </a:xfrm>
      </p:grpSpPr>
      <p:sp>
        <p:nvSpPr>
          <p:cNvPr id="872" name="Google Shape;872;g4c1cdbfc5a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4c1cdbfc5a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1" name="Shape 881"/>
        <p:cNvGrpSpPr/>
        <p:nvPr/>
      </p:nvGrpSpPr>
      <p:grpSpPr>
        <a:xfrm>
          <a:off x="0" y="0"/>
          <a:ext cx="0" cy="0"/>
          <a:chOff x="0" y="0"/>
          <a:chExt cx="0" cy="0"/>
        </a:xfrm>
      </p:grpSpPr>
      <p:sp>
        <p:nvSpPr>
          <p:cNvPr id="882" name="Google Shape;882;g4c1cdbfc5a_2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3" name="Google Shape;883;g4c1cdbfc5a_2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3" name="Shape 893"/>
        <p:cNvGrpSpPr/>
        <p:nvPr/>
      </p:nvGrpSpPr>
      <p:grpSpPr>
        <a:xfrm>
          <a:off x="0" y="0"/>
          <a:ext cx="0" cy="0"/>
          <a:chOff x="0" y="0"/>
          <a:chExt cx="0" cy="0"/>
        </a:xfrm>
      </p:grpSpPr>
      <p:sp>
        <p:nvSpPr>
          <p:cNvPr id="894" name="Google Shape;894;g4c1cdbfc5a_2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5" name="Google Shape;895;g4c1cdbfc5a_2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3" name="Shape 903"/>
        <p:cNvGrpSpPr/>
        <p:nvPr/>
      </p:nvGrpSpPr>
      <p:grpSpPr>
        <a:xfrm>
          <a:off x="0" y="0"/>
          <a:ext cx="0" cy="0"/>
          <a:chOff x="0" y="0"/>
          <a:chExt cx="0" cy="0"/>
        </a:xfrm>
      </p:grpSpPr>
      <p:sp>
        <p:nvSpPr>
          <p:cNvPr id="904" name="Google Shape;904;g4e77f26c18_0_9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4e77f26c18_0_9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2" name="Shape 922"/>
        <p:cNvGrpSpPr/>
        <p:nvPr/>
      </p:nvGrpSpPr>
      <p:grpSpPr>
        <a:xfrm>
          <a:off x="0" y="0"/>
          <a:ext cx="0" cy="0"/>
          <a:chOff x="0" y="0"/>
          <a:chExt cx="0" cy="0"/>
        </a:xfrm>
      </p:grpSpPr>
      <p:sp>
        <p:nvSpPr>
          <p:cNvPr id="923" name="Google Shape;923;g4c1cdbfc5a_2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4c1cdbfc5a_2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c1cdbfc5a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c1cdbfc5a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2" name="Shape 962"/>
        <p:cNvGrpSpPr/>
        <p:nvPr/>
      </p:nvGrpSpPr>
      <p:grpSpPr>
        <a:xfrm>
          <a:off x="0" y="0"/>
          <a:ext cx="0" cy="0"/>
          <a:chOff x="0" y="0"/>
          <a:chExt cx="0" cy="0"/>
        </a:xfrm>
      </p:grpSpPr>
      <p:sp>
        <p:nvSpPr>
          <p:cNvPr id="963" name="Google Shape;963;g4e77f26c18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4e77f26c18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5" name="Shape 1005"/>
        <p:cNvGrpSpPr/>
        <p:nvPr/>
      </p:nvGrpSpPr>
      <p:grpSpPr>
        <a:xfrm>
          <a:off x="0" y="0"/>
          <a:ext cx="0" cy="0"/>
          <a:chOff x="0" y="0"/>
          <a:chExt cx="0" cy="0"/>
        </a:xfrm>
      </p:grpSpPr>
      <p:sp>
        <p:nvSpPr>
          <p:cNvPr id="1006" name="Google Shape;1006;g4c1cdbfc5a_2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4c1cdbfc5a_2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5" name="Shape 1015"/>
        <p:cNvGrpSpPr/>
        <p:nvPr/>
      </p:nvGrpSpPr>
      <p:grpSpPr>
        <a:xfrm>
          <a:off x="0" y="0"/>
          <a:ext cx="0" cy="0"/>
          <a:chOff x="0" y="0"/>
          <a:chExt cx="0" cy="0"/>
        </a:xfrm>
      </p:grpSpPr>
      <p:sp>
        <p:nvSpPr>
          <p:cNvPr id="1016" name="Google Shape;1016;g4c1cdbfc5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4c1cdbfc5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0" name="Shape 1030"/>
        <p:cNvGrpSpPr/>
        <p:nvPr/>
      </p:nvGrpSpPr>
      <p:grpSpPr>
        <a:xfrm>
          <a:off x="0" y="0"/>
          <a:ext cx="0" cy="0"/>
          <a:chOff x="0" y="0"/>
          <a:chExt cx="0" cy="0"/>
        </a:xfrm>
      </p:grpSpPr>
      <p:sp>
        <p:nvSpPr>
          <p:cNvPr id="1031" name="Google Shape;1031;g4c1cdbfc5a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4c1cdbfc5a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7" name="Shape 1037"/>
        <p:cNvGrpSpPr/>
        <p:nvPr/>
      </p:nvGrpSpPr>
      <p:grpSpPr>
        <a:xfrm>
          <a:off x="0" y="0"/>
          <a:ext cx="0" cy="0"/>
          <a:chOff x="0" y="0"/>
          <a:chExt cx="0" cy="0"/>
        </a:xfrm>
      </p:grpSpPr>
      <p:sp>
        <p:nvSpPr>
          <p:cNvPr id="1038" name="Google Shape;1038;g4e77f26c18_0_8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4e77f26c18_0_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41f07ed06692aae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1f07ed06692aae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scene with lots of high resolution objects in it.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c1cdbfc5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c1cdbfc5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c1cdbfc5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c1cdbfc5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c1cdbfc5a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c1cdbfc5a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c1cdbfc5a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c1cdbfc5a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c1cdbfc5a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c1cdbfc5a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bertolami.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bertolami.com"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bertolami.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bertolami.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bertolami.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bertolami.com"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bertolami.com"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bertolami.com"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bertolami.com"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bertolami.com"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bertolami.com" TargetMode="Externa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2"/>
          <p:cNvSpPr txBox="1"/>
          <p:nvPr/>
        </p:nvSpPr>
        <p:spPr>
          <a:xfrm>
            <a:off x="7922958" y="4735650"/>
            <a:ext cx="11757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uFill>
                  <a:noFill/>
                </a:uFill>
                <a:latin typeface="Proxima Nova"/>
                <a:ea typeface="Proxima Nova"/>
                <a:cs typeface="Proxima Nova"/>
                <a:sym typeface="Proxima Nova"/>
                <a:hlinkClick r:id="rId2"/>
              </a:rPr>
              <a:t>bertolami.com</a:t>
            </a:r>
            <a:endParaRPr sz="1200">
              <a:solidFill>
                <a:srgbClr val="B7B7B7"/>
              </a:solidFill>
              <a:latin typeface="Proxima Nova"/>
              <a:ea typeface="Proxima Nova"/>
              <a:cs typeface="Proxima Nova"/>
              <a:sym typeface="Proxima Nov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11"/>
          <p:cNvSpPr txBox="1"/>
          <p:nvPr/>
        </p:nvSpPr>
        <p:spPr>
          <a:xfrm>
            <a:off x="7922958" y="4735650"/>
            <a:ext cx="11757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uFill>
                  <a:noFill/>
                </a:uFill>
                <a:latin typeface="Proxima Nova"/>
                <a:ea typeface="Proxima Nova"/>
                <a:cs typeface="Proxima Nova"/>
                <a:sym typeface="Proxima Nova"/>
                <a:hlinkClick r:id="rId2"/>
              </a:rPr>
              <a:t>bertolami.com</a:t>
            </a:r>
            <a:endParaRPr sz="1200">
              <a:solidFill>
                <a:srgbClr val="B7B7B7"/>
              </a:solidFill>
              <a:latin typeface="Proxima Nova"/>
              <a:ea typeface="Proxima Nova"/>
              <a:cs typeface="Proxima Nova"/>
              <a:sym typeface="Proxima Nov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9" name="Shape 59"/>
        <p:cNvGrpSpPr/>
        <p:nvPr/>
      </p:nvGrpSpPr>
      <p:grpSpPr>
        <a:xfrm>
          <a:off x="0" y="0"/>
          <a:ext cx="0" cy="0"/>
          <a:chOff x="0" y="0"/>
          <a:chExt cx="0" cy="0"/>
        </a:xfrm>
      </p:grpSpPr>
      <p:sp>
        <p:nvSpPr>
          <p:cNvPr id="60" name="Google Shape;6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2"/>
          <p:cNvSpPr txBox="1"/>
          <p:nvPr/>
        </p:nvSpPr>
        <p:spPr>
          <a:xfrm>
            <a:off x="7922958" y="4735650"/>
            <a:ext cx="11757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uFill>
                  <a:noFill/>
                </a:uFill>
                <a:latin typeface="Proxima Nova"/>
                <a:ea typeface="Proxima Nova"/>
                <a:cs typeface="Proxima Nova"/>
                <a:sym typeface="Proxima Nova"/>
                <a:hlinkClick r:id="rId2"/>
              </a:rPr>
              <a:t>bertolami.com</a:t>
            </a:r>
            <a:endParaRPr sz="1200">
              <a:solidFill>
                <a:srgbClr val="B7B7B7"/>
              </a:solidFill>
              <a:latin typeface="Proxima Nova"/>
              <a:ea typeface="Proxima Nova"/>
              <a:cs typeface="Proxima Nova"/>
              <a:sym typeface="Proxima Nov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 name="Google Shape;18;p3"/>
          <p:cNvSpPr txBox="1"/>
          <p:nvPr/>
        </p:nvSpPr>
        <p:spPr>
          <a:xfrm>
            <a:off x="7922958" y="4735650"/>
            <a:ext cx="11757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uFill>
                  <a:noFill/>
                </a:uFill>
                <a:latin typeface="Proxima Nova"/>
                <a:ea typeface="Proxima Nova"/>
                <a:cs typeface="Proxima Nova"/>
                <a:sym typeface="Proxima Nova"/>
                <a:hlinkClick r:id="rId2"/>
              </a:rPr>
              <a:t>bertolami.com</a:t>
            </a:r>
            <a:endParaRPr sz="1200">
              <a:solidFill>
                <a:srgbClr val="B7B7B7"/>
              </a:solidFill>
              <a:latin typeface="Proxima Nova"/>
              <a:ea typeface="Proxima Nova"/>
              <a:cs typeface="Proxima Nova"/>
              <a:sym typeface="Proxima Nov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
          <p:cNvSpPr txBox="1"/>
          <p:nvPr/>
        </p:nvSpPr>
        <p:spPr>
          <a:xfrm>
            <a:off x="7922958" y="4735650"/>
            <a:ext cx="11757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uFill>
                  <a:noFill/>
                </a:uFill>
                <a:latin typeface="Proxima Nova"/>
                <a:ea typeface="Proxima Nova"/>
                <a:cs typeface="Proxima Nova"/>
                <a:sym typeface="Proxima Nova"/>
                <a:hlinkClick r:id="rId2"/>
              </a:rPr>
              <a:t>bertolami.com</a:t>
            </a:r>
            <a:endParaRPr sz="1200">
              <a:solidFill>
                <a:srgbClr val="B7B7B7"/>
              </a:solidFill>
              <a:latin typeface="Proxima Nova"/>
              <a:ea typeface="Proxima Nova"/>
              <a:cs typeface="Proxima Nova"/>
              <a:sym typeface="Proxima Nov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p5"/>
          <p:cNvSpPr txBox="1"/>
          <p:nvPr/>
        </p:nvSpPr>
        <p:spPr>
          <a:xfrm>
            <a:off x="7922958" y="4735650"/>
            <a:ext cx="11757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uFill>
                  <a:noFill/>
                </a:uFill>
                <a:latin typeface="Proxima Nova"/>
                <a:ea typeface="Proxima Nova"/>
                <a:cs typeface="Proxima Nova"/>
                <a:sym typeface="Proxima Nova"/>
                <a:hlinkClick r:id="rId2"/>
              </a:rPr>
              <a:t>bertolami.com</a:t>
            </a:r>
            <a:endParaRPr sz="1200">
              <a:solidFill>
                <a:srgbClr val="B7B7B7"/>
              </a:solidFill>
              <a:latin typeface="Proxima Nova"/>
              <a:ea typeface="Proxima Nova"/>
              <a:cs typeface="Proxima Nova"/>
              <a:sym typeface="Proxima Nov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6"/>
          <p:cNvSpPr txBox="1"/>
          <p:nvPr/>
        </p:nvSpPr>
        <p:spPr>
          <a:xfrm>
            <a:off x="7922958" y="4735650"/>
            <a:ext cx="11757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uFill>
                  <a:noFill/>
                </a:uFill>
                <a:latin typeface="Proxima Nova"/>
                <a:ea typeface="Proxima Nova"/>
                <a:cs typeface="Proxima Nova"/>
                <a:sym typeface="Proxima Nova"/>
                <a:hlinkClick r:id="rId2"/>
              </a:rPr>
              <a:t>bertolami.com</a:t>
            </a:r>
            <a:endParaRPr sz="1200">
              <a:solidFill>
                <a:srgbClr val="B7B7B7"/>
              </a:solidFill>
              <a:latin typeface="Proxima Nova"/>
              <a:ea typeface="Proxima Nova"/>
              <a:cs typeface="Proxima Nova"/>
              <a:sym typeface="Proxima No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sp>
        <p:nvSpPr>
          <p:cNvPr id="35" name="Google Shape;35;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nvSpPr>
        <p:spPr>
          <a:xfrm>
            <a:off x="7922958" y="4735650"/>
            <a:ext cx="11757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uFill>
                  <a:noFill/>
                </a:uFill>
                <a:latin typeface="Proxima Nova"/>
                <a:ea typeface="Proxima Nova"/>
                <a:cs typeface="Proxima Nova"/>
                <a:sym typeface="Proxima Nova"/>
                <a:hlinkClick r:id="rId2"/>
              </a:rPr>
              <a:t>bertolami.com</a:t>
            </a:r>
            <a:endParaRPr sz="1200">
              <a:solidFill>
                <a:srgbClr val="B7B7B7"/>
              </a:solidFill>
              <a:latin typeface="Proxima Nova"/>
              <a:ea typeface="Proxima Nova"/>
              <a:cs typeface="Proxima Nova"/>
              <a:sym typeface="Proxima Nov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p8"/>
          <p:cNvSpPr txBox="1"/>
          <p:nvPr/>
        </p:nvSpPr>
        <p:spPr>
          <a:xfrm>
            <a:off x="7922958" y="4735650"/>
            <a:ext cx="11757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uFill>
                  <a:noFill/>
                </a:uFill>
                <a:latin typeface="Proxima Nova"/>
                <a:ea typeface="Proxima Nova"/>
                <a:cs typeface="Proxima Nova"/>
                <a:sym typeface="Proxima Nova"/>
                <a:hlinkClick r:id="rId2"/>
              </a:rPr>
              <a:t>bertolami.com</a:t>
            </a:r>
            <a:endParaRPr sz="1200">
              <a:solidFill>
                <a:srgbClr val="B7B7B7"/>
              </a:solidFill>
              <a:latin typeface="Proxima Nova"/>
              <a:ea typeface="Proxima Nova"/>
              <a:cs typeface="Proxima Nova"/>
              <a:sym typeface="Proxima Nov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6" name="Google Shape;46;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9"/>
          <p:cNvSpPr txBox="1"/>
          <p:nvPr/>
        </p:nvSpPr>
        <p:spPr>
          <a:xfrm>
            <a:off x="7922958" y="4735650"/>
            <a:ext cx="11757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uFill>
                  <a:noFill/>
                </a:uFill>
                <a:latin typeface="Proxima Nova"/>
                <a:ea typeface="Proxima Nova"/>
                <a:cs typeface="Proxima Nova"/>
                <a:sym typeface="Proxima Nova"/>
                <a:hlinkClick r:id="rId2"/>
              </a:rPr>
              <a:t>bertolami.com</a:t>
            </a:r>
            <a:endParaRPr sz="1200">
              <a:solidFill>
                <a:srgbClr val="B7B7B7"/>
              </a:solidFill>
              <a:latin typeface="Proxima Nova"/>
              <a:ea typeface="Proxima Nova"/>
              <a:cs typeface="Proxima Nova"/>
              <a:sym typeface="Proxima Nov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2" name="Google Shape;52;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0"/>
          <p:cNvSpPr txBox="1"/>
          <p:nvPr/>
        </p:nvSpPr>
        <p:spPr>
          <a:xfrm>
            <a:off x="7922958" y="4735650"/>
            <a:ext cx="11757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uFill>
                  <a:noFill/>
                </a:uFill>
                <a:latin typeface="Proxima Nova"/>
                <a:ea typeface="Proxima Nova"/>
                <a:cs typeface="Proxima Nova"/>
                <a:sym typeface="Proxima Nova"/>
                <a:hlinkClick r:id="rId2"/>
              </a:rPr>
              <a:t>bertolami.com</a:t>
            </a:r>
            <a:endParaRPr sz="1200">
              <a:solidFill>
                <a:srgbClr val="B7B7B7"/>
              </a:solidFill>
              <a:latin typeface="Proxima Nova"/>
              <a:ea typeface="Proxima Nova"/>
              <a:cs typeface="Proxima Nova"/>
              <a:sym typeface="Proxima Nova"/>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hyperlink" Target="http://www.bertolami.com" TargetMode="Externa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a:off x="7922958" y="4735650"/>
            <a:ext cx="11757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uFill>
                  <a:noFill/>
                </a:uFill>
                <a:latin typeface="Proxima Nova"/>
                <a:ea typeface="Proxima Nova"/>
                <a:cs typeface="Proxima Nova"/>
                <a:sym typeface="Proxima Nova"/>
                <a:hlinkClick r:id="rId1"/>
              </a:rPr>
              <a:t>bertolami.com</a:t>
            </a:r>
            <a:endParaRPr sz="1200">
              <a:solidFill>
                <a:srgbClr val="B7B7B7"/>
              </a:solidFill>
              <a:latin typeface="Proxima Nova"/>
              <a:ea typeface="Proxima Nova"/>
              <a:cs typeface="Proxima Nova"/>
              <a:sym typeface="Proxima Nova"/>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bertolami.com/index.php?engine=portfolio&amp;content=graphics&amp;detail=final-stage-2-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bertolami.com/index.php?engine=portfolio&amp;content=graphics&amp;detail=final-stage-2-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bertolami.com/index.php?engine=portfolio&amp;content=graphics&amp;detail=final-stage-2-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pic>
        <p:nvPicPr>
          <p:cNvPr id="66" name="Google Shape;66;p13"/>
          <p:cNvPicPr preferRelativeResize="0"/>
          <p:nvPr/>
        </p:nvPicPr>
        <p:blipFill rotWithShape="1">
          <a:blip r:embed="rId3">
            <a:alphaModFix/>
          </a:blip>
          <a:srcRect b="12249" l="0" r="0" t="12557"/>
          <a:stretch/>
        </p:blipFill>
        <p:spPr>
          <a:xfrm>
            <a:off x="0" y="0"/>
            <a:ext cx="9143999" cy="5143501"/>
          </a:xfrm>
          <a:prstGeom prst="rect">
            <a:avLst/>
          </a:prstGeom>
          <a:noFill/>
          <a:ln>
            <a:noFill/>
          </a:ln>
        </p:spPr>
      </p:pic>
      <p:sp>
        <p:nvSpPr>
          <p:cNvPr id="67" name="Google Shape;67;p13"/>
          <p:cNvSpPr/>
          <p:nvPr/>
        </p:nvSpPr>
        <p:spPr>
          <a:xfrm>
            <a:off x="0" y="3604700"/>
            <a:ext cx="5399100" cy="748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0" y="4233000"/>
            <a:ext cx="6245700" cy="582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nvSpPr>
        <p:spPr>
          <a:xfrm>
            <a:off x="83225" y="3604700"/>
            <a:ext cx="7320600" cy="14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434343"/>
                </a:solidFill>
                <a:highlight>
                  <a:srgbClr val="FFFFFF"/>
                </a:highlight>
                <a:latin typeface="Proxima Nova"/>
                <a:ea typeface="Proxima Nova"/>
                <a:cs typeface="Proxima Nova"/>
                <a:sym typeface="Proxima Nova"/>
              </a:rPr>
              <a:t>Efficient octree traversal </a:t>
            </a:r>
            <a:endParaRPr b="1" sz="3600">
              <a:solidFill>
                <a:srgbClr val="434343"/>
              </a:solidFill>
              <a:highlight>
                <a:srgbClr val="FFFFFF"/>
              </a:highlight>
              <a:latin typeface="Proxima Nova"/>
              <a:ea typeface="Proxima Nova"/>
              <a:cs typeface="Proxima Nova"/>
              <a:sym typeface="Proxima Nova"/>
            </a:endParaRPr>
          </a:p>
          <a:p>
            <a:pPr indent="0" lvl="0" marL="0" rtl="0" algn="l">
              <a:spcBef>
                <a:spcPts val="0"/>
              </a:spcBef>
              <a:spcAft>
                <a:spcPts val="0"/>
              </a:spcAft>
              <a:buNone/>
            </a:pPr>
            <a:r>
              <a:rPr lang="en" sz="3200">
                <a:solidFill>
                  <a:srgbClr val="434343"/>
                </a:solidFill>
                <a:highlight>
                  <a:srgbClr val="FFFFFF"/>
                </a:highlight>
                <a:latin typeface="Proxima Nova"/>
                <a:ea typeface="Proxima Nova"/>
                <a:cs typeface="Proxima Nova"/>
                <a:sym typeface="Proxima Nova"/>
              </a:rPr>
              <a:t>for real-time path tracing systems</a:t>
            </a:r>
            <a:endParaRPr sz="3200">
              <a:solidFill>
                <a:srgbClr val="434343"/>
              </a:solidFill>
              <a:highlight>
                <a:srgbClr val="FFFFFF"/>
              </a:highlight>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2"/>
          <p:cNvSpPr/>
          <p:nvPr/>
        </p:nvSpPr>
        <p:spPr>
          <a:xfrm>
            <a:off x="2232694" y="1834200"/>
            <a:ext cx="281700" cy="281700"/>
          </a:xfrm>
          <a:prstGeom prst="ellipse">
            <a:avLst/>
          </a:prstGeom>
          <a:solidFill>
            <a:srgbClr val="F3F3F3"/>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sz="800">
              <a:latin typeface="Proxima Nova"/>
              <a:ea typeface="Proxima Nova"/>
              <a:cs typeface="Proxima Nova"/>
              <a:sym typeface="Proxima Nova"/>
            </a:endParaRPr>
          </a:p>
        </p:txBody>
      </p:sp>
      <p:sp>
        <p:nvSpPr>
          <p:cNvPr id="213" name="Google Shape;213;p22"/>
          <p:cNvSpPr txBox="1"/>
          <p:nvPr/>
        </p:nvSpPr>
        <p:spPr>
          <a:xfrm>
            <a:off x="2239938" y="1812436"/>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0</a:t>
            </a:r>
            <a:endParaRPr sz="1000">
              <a:latin typeface="Proxima Nova"/>
              <a:ea typeface="Proxima Nova"/>
              <a:cs typeface="Proxima Nova"/>
              <a:sym typeface="Proxima Nova"/>
            </a:endParaRPr>
          </a:p>
        </p:txBody>
      </p:sp>
      <p:sp>
        <p:nvSpPr>
          <p:cNvPr id="214" name="Google Shape;214;p22"/>
          <p:cNvSpPr/>
          <p:nvPr/>
        </p:nvSpPr>
        <p:spPr>
          <a:xfrm>
            <a:off x="-9175" y="102675"/>
            <a:ext cx="19506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2"/>
          <p:cNvSpPr txBox="1"/>
          <p:nvPr/>
        </p:nvSpPr>
        <p:spPr>
          <a:xfrm>
            <a:off x="-10650" y="95075"/>
            <a:ext cx="20331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OCTREE STRUCTURE</a:t>
            </a:r>
            <a:endParaRPr>
              <a:solidFill>
                <a:srgbClr val="666666"/>
              </a:solidFill>
              <a:latin typeface="Proxima Nova"/>
              <a:ea typeface="Proxima Nova"/>
              <a:cs typeface="Proxima Nova"/>
              <a:sym typeface="Proxima Nova"/>
            </a:endParaRPr>
          </a:p>
        </p:txBody>
      </p:sp>
      <p:sp>
        <p:nvSpPr>
          <p:cNvPr id="216" name="Google Shape;216;p22"/>
          <p:cNvSpPr txBox="1"/>
          <p:nvPr/>
        </p:nvSpPr>
        <p:spPr>
          <a:xfrm>
            <a:off x="682425" y="795954"/>
            <a:ext cx="3303000" cy="6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Data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references up to 8 children</a:t>
            </a:r>
            <a:endParaRPr>
              <a:latin typeface="Proxima Nova"/>
              <a:ea typeface="Proxima Nova"/>
              <a:cs typeface="Proxima Nova"/>
              <a:sym typeface="Proxima Nova"/>
            </a:endParaRPr>
          </a:p>
        </p:txBody>
      </p:sp>
      <p:sp>
        <p:nvSpPr>
          <p:cNvPr id="217" name="Google Shape;217;p22"/>
          <p:cNvSpPr/>
          <p:nvPr/>
        </p:nvSpPr>
        <p:spPr>
          <a:xfrm>
            <a:off x="632494"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218" name="Google Shape;218;p22"/>
          <p:cNvSpPr/>
          <p:nvPr/>
        </p:nvSpPr>
        <p:spPr>
          <a:xfrm>
            <a:off x="1101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219" name="Google Shape;219;p22"/>
          <p:cNvSpPr/>
          <p:nvPr/>
        </p:nvSpPr>
        <p:spPr>
          <a:xfrm>
            <a:off x="1559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220" name="Google Shape;220;p22"/>
          <p:cNvSpPr/>
          <p:nvPr/>
        </p:nvSpPr>
        <p:spPr>
          <a:xfrm>
            <a:off x="20162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Proxima Nova"/>
              <a:ea typeface="Proxima Nova"/>
              <a:cs typeface="Proxima Nova"/>
              <a:sym typeface="Proxima Nova"/>
            </a:endParaRPr>
          </a:p>
        </p:txBody>
      </p:sp>
      <p:sp>
        <p:nvSpPr>
          <p:cNvPr id="221" name="Google Shape;221;p22"/>
          <p:cNvSpPr/>
          <p:nvPr/>
        </p:nvSpPr>
        <p:spPr>
          <a:xfrm>
            <a:off x="24734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222" name="Google Shape;222;p22"/>
          <p:cNvSpPr/>
          <p:nvPr/>
        </p:nvSpPr>
        <p:spPr>
          <a:xfrm>
            <a:off x="29306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223" name="Google Shape;223;p22"/>
          <p:cNvSpPr/>
          <p:nvPr/>
        </p:nvSpPr>
        <p:spPr>
          <a:xfrm>
            <a:off x="3387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224" name="Google Shape;224;p22"/>
          <p:cNvSpPr/>
          <p:nvPr/>
        </p:nvSpPr>
        <p:spPr>
          <a:xfrm>
            <a:off x="3845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cxnSp>
        <p:nvCxnSpPr>
          <p:cNvPr id="225" name="Google Shape;225;p22"/>
          <p:cNvCxnSpPr>
            <a:stCxn id="212" idx="4"/>
            <a:endCxn id="217" idx="0"/>
          </p:cNvCxnSpPr>
          <p:nvPr/>
        </p:nvCxnSpPr>
        <p:spPr>
          <a:xfrm flipH="1">
            <a:off x="773344" y="2115900"/>
            <a:ext cx="1600200" cy="937500"/>
          </a:xfrm>
          <a:prstGeom prst="straightConnector1">
            <a:avLst/>
          </a:prstGeom>
          <a:noFill/>
          <a:ln cap="flat" cmpd="sng" w="9525">
            <a:solidFill>
              <a:schemeClr val="dk2"/>
            </a:solidFill>
            <a:prstDash val="solid"/>
            <a:round/>
            <a:headEnd len="med" w="med" type="none"/>
            <a:tailEnd len="med" w="med" type="none"/>
          </a:ln>
        </p:spPr>
      </p:cxnSp>
      <p:cxnSp>
        <p:nvCxnSpPr>
          <p:cNvPr id="226" name="Google Shape;226;p22"/>
          <p:cNvCxnSpPr>
            <a:stCxn id="212" idx="4"/>
            <a:endCxn id="218" idx="0"/>
          </p:cNvCxnSpPr>
          <p:nvPr/>
        </p:nvCxnSpPr>
        <p:spPr>
          <a:xfrm flipH="1">
            <a:off x="1242844" y="2115900"/>
            <a:ext cx="1130700" cy="937500"/>
          </a:xfrm>
          <a:prstGeom prst="straightConnector1">
            <a:avLst/>
          </a:prstGeom>
          <a:noFill/>
          <a:ln cap="flat" cmpd="sng" w="9525">
            <a:solidFill>
              <a:schemeClr val="dk2"/>
            </a:solidFill>
            <a:prstDash val="solid"/>
            <a:round/>
            <a:headEnd len="med" w="med" type="none"/>
            <a:tailEnd len="med" w="med" type="none"/>
          </a:ln>
        </p:spPr>
      </p:cxnSp>
      <p:cxnSp>
        <p:nvCxnSpPr>
          <p:cNvPr id="227" name="Google Shape;227;p22"/>
          <p:cNvCxnSpPr>
            <a:stCxn id="212" idx="4"/>
            <a:endCxn id="219" idx="0"/>
          </p:cNvCxnSpPr>
          <p:nvPr/>
        </p:nvCxnSpPr>
        <p:spPr>
          <a:xfrm flipH="1">
            <a:off x="1700044" y="2115900"/>
            <a:ext cx="673500" cy="937500"/>
          </a:xfrm>
          <a:prstGeom prst="straightConnector1">
            <a:avLst/>
          </a:prstGeom>
          <a:noFill/>
          <a:ln cap="flat" cmpd="sng" w="9525">
            <a:solidFill>
              <a:schemeClr val="dk2"/>
            </a:solidFill>
            <a:prstDash val="solid"/>
            <a:round/>
            <a:headEnd len="med" w="med" type="none"/>
            <a:tailEnd len="med" w="med" type="none"/>
          </a:ln>
        </p:spPr>
      </p:cxnSp>
      <p:cxnSp>
        <p:nvCxnSpPr>
          <p:cNvPr id="228" name="Google Shape;228;p22"/>
          <p:cNvCxnSpPr>
            <a:stCxn id="212" idx="4"/>
            <a:endCxn id="220" idx="0"/>
          </p:cNvCxnSpPr>
          <p:nvPr/>
        </p:nvCxnSpPr>
        <p:spPr>
          <a:xfrm flipH="1">
            <a:off x="2157244" y="2115900"/>
            <a:ext cx="216300" cy="937500"/>
          </a:xfrm>
          <a:prstGeom prst="straightConnector1">
            <a:avLst/>
          </a:prstGeom>
          <a:noFill/>
          <a:ln cap="flat" cmpd="sng" w="9525">
            <a:solidFill>
              <a:schemeClr val="dk2"/>
            </a:solidFill>
            <a:prstDash val="solid"/>
            <a:round/>
            <a:headEnd len="med" w="med" type="none"/>
            <a:tailEnd len="med" w="med" type="none"/>
          </a:ln>
        </p:spPr>
      </p:cxnSp>
      <p:cxnSp>
        <p:nvCxnSpPr>
          <p:cNvPr id="229" name="Google Shape;229;p22"/>
          <p:cNvCxnSpPr>
            <a:stCxn id="212" idx="4"/>
            <a:endCxn id="221" idx="0"/>
          </p:cNvCxnSpPr>
          <p:nvPr/>
        </p:nvCxnSpPr>
        <p:spPr>
          <a:xfrm>
            <a:off x="2373544" y="2115900"/>
            <a:ext cx="240900" cy="937500"/>
          </a:xfrm>
          <a:prstGeom prst="straightConnector1">
            <a:avLst/>
          </a:prstGeom>
          <a:noFill/>
          <a:ln cap="flat" cmpd="sng" w="9525">
            <a:solidFill>
              <a:schemeClr val="dk2"/>
            </a:solidFill>
            <a:prstDash val="solid"/>
            <a:round/>
            <a:headEnd len="med" w="med" type="none"/>
            <a:tailEnd len="med" w="med" type="none"/>
          </a:ln>
        </p:spPr>
      </p:cxnSp>
      <p:cxnSp>
        <p:nvCxnSpPr>
          <p:cNvPr id="230" name="Google Shape;230;p22"/>
          <p:cNvCxnSpPr>
            <a:stCxn id="212" idx="4"/>
            <a:endCxn id="222" idx="0"/>
          </p:cNvCxnSpPr>
          <p:nvPr/>
        </p:nvCxnSpPr>
        <p:spPr>
          <a:xfrm>
            <a:off x="2373544" y="2115900"/>
            <a:ext cx="698100" cy="937500"/>
          </a:xfrm>
          <a:prstGeom prst="straightConnector1">
            <a:avLst/>
          </a:prstGeom>
          <a:noFill/>
          <a:ln cap="flat" cmpd="sng" w="9525">
            <a:solidFill>
              <a:schemeClr val="dk2"/>
            </a:solidFill>
            <a:prstDash val="solid"/>
            <a:round/>
            <a:headEnd len="med" w="med" type="none"/>
            <a:tailEnd len="med" w="med" type="none"/>
          </a:ln>
        </p:spPr>
      </p:cxnSp>
      <p:cxnSp>
        <p:nvCxnSpPr>
          <p:cNvPr id="231" name="Google Shape;231;p22"/>
          <p:cNvCxnSpPr>
            <a:stCxn id="212" idx="4"/>
            <a:endCxn id="223" idx="0"/>
          </p:cNvCxnSpPr>
          <p:nvPr/>
        </p:nvCxnSpPr>
        <p:spPr>
          <a:xfrm>
            <a:off x="2373544" y="2115900"/>
            <a:ext cx="1155300" cy="937500"/>
          </a:xfrm>
          <a:prstGeom prst="straightConnector1">
            <a:avLst/>
          </a:prstGeom>
          <a:noFill/>
          <a:ln cap="flat" cmpd="sng" w="9525">
            <a:solidFill>
              <a:schemeClr val="dk2"/>
            </a:solidFill>
            <a:prstDash val="solid"/>
            <a:round/>
            <a:headEnd len="med" w="med" type="none"/>
            <a:tailEnd len="med" w="med" type="none"/>
          </a:ln>
        </p:spPr>
      </p:cxnSp>
      <p:cxnSp>
        <p:nvCxnSpPr>
          <p:cNvPr id="232" name="Google Shape;232;p22"/>
          <p:cNvCxnSpPr>
            <a:stCxn id="212" idx="4"/>
            <a:endCxn id="224" idx="0"/>
          </p:cNvCxnSpPr>
          <p:nvPr/>
        </p:nvCxnSpPr>
        <p:spPr>
          <a:xfrm>
            <a:off x="2373544" y="2115900"/>
            <a:ext cx="1612500" cy="937500"/>
          </a:xfrm>
          <a:prstGeom prst="straightConnector1">
            <a:avLst/>
          </a:prstGeom>
          <a:noFill/>
          <a:ln cap="flat" cmpd="sng" w="9525">
            <a:solidFill>
              <a:schemeClr val="dk2"/>
            </a:solidFill>
            <a:prstDash val="solid"/>
            <a:round/>
            <a:headEnd len="med" w="med" type="none"/>
            <a:tailEnd len="med" w="med" type="none"/>
          </a:ln>
        </p:spPr>
      </p:cxnSp>
      <p:sp>
        <p:nvSpPr>
          <p:cNvPr id="233" name="Google Shape;233;p22"/>
          <p:cNvSpPr txBox="1"/>
          <p:nvPr/>
        </p:nvSpPr>
        <p:spPr>
          <a:xfrm>
            <a:off x="4881250" y="795950"/>
            <a:ext cx="3752400" cy="8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Spatial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represents an axis aligned sub-volume of the parent node</a:t>
            </a:r>
            <a:endParaRPr>
              <a:latin typeface="Proxima Nova"/>
              <a:ea typeface="Proxima Nova"/>
              <a:cs typeface="Proxima Nova"/>
              <a:sym typeface="Proxima Nova"/>
            </a:endParaRPr>
          </a:p>
        </p:txBody>
      </p:sp>
      <p:sp>
        <p:nvSpPr>
          <p:cNvPr id="234" name="Google Shape;234;p22"/>
          <p:cNvSpPr/>
          <p:nvPr/>
        </p:nvSpPr>
        <p:spPr>
          <a:xfrm>
            <a:off x="5535350" y="2547984"/>
            <a:ext cx="2060700" cy="2060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2"/>
          <p:cNvSpPr/>
          <p:nvPr/>
        </p:nvSpPr>
        <p:spPr>
          <a:xfrm>
            <a:off x="6249710" y="1963509"/>
            <a:ext cx="2060700" cy="2060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6" name="Google Shape;236;p22"/>
          <p:cNvCxnSpPr/>
          <p:nvPr/>
        </p:nvCxnSpPr>
        <p:spPr>
          <a:xfrm flipH="1">
            <a:off x="5539751" y="1963499"/>
            <a:ext cx="713700" cy="576600"/>
          </a:xfrm>
          <a:prstGeom prst="straightConnector1">
            <a:avLst/>
          </a:prstGeom>
          <a:noFill/>
          <a:ln cap="flat" cmpd="sng" w="19050">
            <a:solidFill>
              <a:srgbClr val="FF0000"/>
            </a:solidFill>
            <a:prstDash val="solid"/>
            <a:round/>
            <a:headEnd len="med" w="med" type="none"/>
            <a:tailEnd len="med" w="med" type="none"/>
          </a:ln>
        </p:spPr>
      </p:cxnSp>
      <p:cxnSp>
        <p:nvCxnSpPr>
          <p:cNvPr id="237" name="Google Shape;237;p22"/>
          <p:cNvCxnSpPr/>
          <p:nvPr/>
        </p:nvCxnSpPr>
        <p:spPr>
          <a:xfrm flipH="1">
            <a:off x="7593899" y="1962839"/>
            <a:ext cx="713700" cy="584100"/>
          </a:xfrm>
          <a:prstGeom prst="straightConnector1">
            <a:avLst/>
          </a:prstGeom>
          <a:noFill/>
          <a:ln cap="flat" cmpd="sng" w="19050">
            <a:solidFill>
              <a:srgbClr val="FF0000"/>
            </a:solidFill>
            <a:prstDash val="solid"/>
            <a:round/>
            <a:headEnd len="med" w="med" type="none"/>
            <a:tailEnd len="med" w="med" type="none"/>
          </a:ln>
        </p:spPr>
      </p:cxnSp>
      <p:cxnSp>
        <p:nvCxnSpPr>
          <p:cNvPr id="238" name="Google Shape;238;p22"/>
          <p:cNvCxnSpPr/>
          <p:nvPr/>
        </p:nvCxnSpPr>
        <p:spPr>
          <a:xfrm flipH="1">
            <a:off x="7609758" y="4026303"/>
            <a:ext cx="706500" cy="584100"/>
          </a:xfrm>
          <a:prstGeom prst="straightConnector1">
            <a:avLst/>
          </a:prstGeom>
          <a:noFill/>
          <a:ln cap="flat" cmpd="sng" w="19050">
            <a:solidFill>
              <a:srgbClr val="FF0000"/>
            </a:solidFill>
            <a:prstDash val="solid"/>
            <a:round/>
            <a:headEnd len="med" w="med" type="none"/>
            <a:tailEnd len="med" w="med" type="none"/>
          </a:ln>
        </p:spPr>
      </p:cxnSp>
      <p:cxnSp>
        <p:nvCxnSpPr>
          <p:cNvPr id="239" name="Google Shape;239;p22"/>
          <p:cNvCxnSpPr/>
          <p:nvPr/>
        </p:nvCxnSpPr>
        <p:spPr>
          <a:xfrm flipH="1">
            <a:off x="5540548" y="4026303"/>
            <a:ext cx="713700" cy="584100"/>
          </a:xfrm>
          <a:prstGeom prst="straightConnector1">
            <a:avLst/>
          </a:prstGeom>
          <a:noFill/>
          <a:ln cap="flat" cmpd="sng" w="19050">
            <a:solidFill>
              <a:srgbClr val="FF0000"/>
            </a:solidFill>
            <a:prstDash val="solid"/>
            <a:round/>
            <a:headEnd len="med" w="med" type="none"/>
            <a:tailEnd len="med" w="med" type="none"/>
          </a:ln>
        </p:spPr>
      </p:cxnSp>
      <p:cxnSp>
        <p:nvCxnSpPr>
          <p:cNvPr id="240" name="Google Shape;240;p22"/>
          <p:cNvCxnSpPr/>
          <p:nvPr/>
        </p:nvCxnSpPr>
        <p:spPr>
          <a:xfrm flipH="1">
            <a:off x="6564419" y="1963509"/>
            <a:ext cx="686700" cy="591900"/>
          </a:xfrm>
          <a:prstGeom prst="straightConnector1">
            <a:avLst/>
          </a:prstGeom>
          <a:noFill/>
          <a:ln cap="flat" cmpd="sng" w="9525">
            <a:solidFill>
              <a:srgbClr val="B7B7B7"/>
            </a:solidFill>
            <a:prstDash val="solid"/>
            <a:round/>
            <a:headEnd len="med" w="med" type="none"/>
            <a:tailEnd len="med" w="med" type="none"/>
          </a:ln>
        </p:spPr>
      </p:cxnSp>
      <p:cxnSp>
        <p:nvCxnSpPr>
          <p:cNvPr id="241" name="Google Shape;241;p22"/>
          <p:cNvCxnSpPr/>
          <p:nvPr/>
        </p:nvCxnSpPr>
        <p:spPr>
          <a:xfrm flipH="1">
            <a:off x="7595307" y="2993755"/>
            <a:ext cx="714900" cy="585600"/>
          </a:xfrm>
          <a:prstGeom prst="straightConnector1">
            <a:avLst/>
          </a:prstGeom>
          <a:noFill/>
          <a:ln cap="flat" cmpd="sng" w="9525">
            <a:solidFill>
              <a:srgbClr val="B7B7B7"/>
            </a:solidFill>
            <a:prstDash val="solid"/>
            <a:round/>
            <a:headEnd len="med" w="med" type="none"/>
            <a:tailEnd len="med" w="med" type="none"/>
          </a:ln>
        </p:spPr>
      </p:cxnSp>
      <p:cxnSp>
        <p:nvCxnSpPr>
          <p:cNvPr id="242" name="Google Shape;242;p22"/>
          <p:cNvCxnSpPr>
            <a:endCxn id="234" idx="2"/>
          </p:cNvCxnSpPr>
          <p:nvPr/>
        </p:nvCxnSpPr>
        <p:spPr>
          <a:xfrm>
            <a:off x="6565700" y="2548284"/>
            <a:ext cx="0" cy="2060400"/>
          </a:xfrm>
          <a:prstGeom prst="straightConnector1">
            <a:avLst/>
          </a:prstGeom>
          <a:noFill/>
          <a:ln cap="flat" cmpd="sng" w="9525">
            <a:solidFill>
              <a:srgbClr val="B7B7B7"/>
            </a:solidFill>
            <a:prstDash val="solid"/>
            <a:round/>
            <a:headEnd len="med" w="med" type="none"/>
            <a:tailEnd len="med" w="med" type="none"/>
          </a:ln>
        </p:spPr>
      </p:cxnSp>
      <p:cxnSp>
        <p:nvCxnSpPr>
          <p:cNvPr id="243" name="Google Shape;243;p22"/>
          <p:cNvCxnSpPr>
            <a:stCxn id="235" idx="0"/>
            <a:endCxn id="235" idx="2"/>
          </p:cNvCxnSpPr>
          <p:nvPr/>
        </p:nvCxnSpPr>
        <p:spPr>
          <a:xfrm>
            <a:off x="7280060" y="1963509"/>
            <a:ext cx="0" cy="2060700"/>
          </a:xfrm>
          <a:prstGeom prst="straightConnector1">
            <a:avLst/>
          </a:prstGeom>
          <a:noFill/>
          <a:ln cap="flat" cmpd="sng" w="9525">
            <a:solidFill>
              <a:srgbClr val="B7B7B7"/>
            </a:solidFill>
            <a:prstDash val="solid"/>
            <a:round/>
            <a:headEnd len="med" w="med" type="none"/>
            <a:tailEnd len="med" w="med" type="none"/>
          </a:ln>
        </p:spPr>
      </p:cxnSp>
      <p:cxnSp>
        <p:nvCxnSpPr>
          <p:cNvPr id="244" name="Google Shape;244;p22"/>
          <p:cNvCxnSpPr>
            <a:stCxn id="235" idx="2"/>
            <a:endCxn id="234" idx="2"/>
          </p:cNvCxnSpPr>
          <p:nvPr/>
        </p:nvCxnSpPr>
        <p:spPr>
          <a:xfrm flipH="1">
            <a:off x="6565760" y="402420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245" name="Google Shape;245;p22"/>
          <p:cNvCxnSpPr>
            <a:stCxn id="235" idx="1"/>
            <a:endCxn id="234" idx="1"/>
          </p:cNvCxnSpPr>
          <p:nvPr/>
        </p:nvCxnSpPr>
        <p:spPr>
          <a:xfrm flipH="1">
            <a:off x="5535410" y="299385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246" name="Google Shape;246;p22"/>
          <p:cNvCxnSpPr/>
          <p:nvPr/>
        </p:nvCxnSpPr>
        <p:spPr>
          <a:xfrm>
            <a:off x="5900967" y="2267103"/>
            <a:ext cx="0" cy="2061900"/>
          </a:xfrm>
          <a:prstGeom prst="straightConnector1">
            <a:avLst/>
          </a:prstGeom>
          <a:noFill/>
          <a:ln cap="flat" cmpd="sng" w="9525">
            <a:solidFill>
              <a:srgbClr val="B7B7B7"/>
            </a:solidFill>
            <a:prstDash val="solid"/>
            <a:round/>
            <a:headEnd len="med" w="med" type="none"/>
            <a:tailEnd len="med" w="med" type="none"/>
          </a:ln>
        </p:spPr>
      </p:cxnSp>
      <p:cxnSp>
        <p:nvCxnSpPr>
          <p:cNvPr id="247" name="Google Shape;247;p22"/>
          <p:cNvCxnSpPr/>
          <p:nvPr/>
        </p:nvCxnSpPr>
        <p:spPr>
          <a:xfrm>
            <a:off x="5898451" y="4319412"/>
            <a:ext cx="2070600" cy="0"/>
          </a:xfrm>
          <a:prstGeom prst="straightConnector1">
            <a:avLst/>
          </a:prstGeom>
          <a:noFill/>
          <a:ln cap="flat" cmpd="sng" w="9525">
            <a:solidFill>
              <a:srgbClr val="B7B7B7"/>
            </a:solidFill>
            <a:prstDash val="solid"/>
            <a:round/>
            <a:headEnd len="med" w="med" type="none"/>
            <a:tailEnd len="med" w="med" type="none"/>
          </a:ln>
        </p:spPr>
      </p:cxnSp>
      <p:cxnSp>
        <p:nvCxnSpPr>
          <p:cNvPr id="248" name="Google Shape;248;p22"/>
          <p:cNvCxnSpPr/>
          <p:nvPr/>
        </p:nvCxnSpPr>
        <p:spPr>
          <a:xfrm rot="10800000">
            <a:off x="7955754" y="2267233"/>
            <a:ext cx="0" cy="2076300"/>
          </a:xfrm>
          <a:prstGeom prst="straightConnector1">
            <a:avLst/>
          </a:prstGeom>
          <a:noFill/>
          <a:ln cap="flat" cmpd="sng" w="9525">
            <a:solidFill>
              <a:srgbClr val="B7B7B7"/>
            </a:solidFill>
            <a:prstDash val="solid"/>
            <a:round/>
            <a:headEnd len="med" w="med" type="none"/>
            <a:tailEnd len="med" w="med" type="none"/>
          </a:ln>
        </p:spPr>
      </p:cxnSp>
      <p:cxnSp>
        <p:nvCxnSpPr>
          <p:cNvPr id="249" name="Google Shape;249;p22"/>
          <p:cNvCxnSpPr/>
          <p:nvPr/>
        </p:nvCxnSpPr>
        <p:spPr>
          <a:xfrm rot="10800000">
            <a:off x="5915452" y="2267116"/>
            <a:ext cx="2033100" cy="0"/>
          </a:xfrm>
          <a:prstGeom prst="straightConnector1">
            <a:avLst/>
          </a:prstGeom>
          <a:noFill/>
          <a:ln cap="flat" cmpd="sng" w="9525">
            <a:solidFill>
              <a:srgbClr val="B7B7B7"/>
            </a:solidFill>
            <a:prstDash val="solid"/>
            <a:round/>
            <a:headEnd len="med" w="med" type="none"/>
            <a:tailEnd len="med" w="med" type="none"/>
          </a:ln>
        </p:spPr>
      </p:cxnSp>
      <p:cxnSp>
        <p:nvCxnSpPr>
          <p:cNvPr id="250" name="Google Shape;250;p22"/>
          <p:cNvCxnSpPr>
            <a:stCxn id="234" idx="1"/>
          </p:cNvCxnSpPr>
          <p:nvPr/>
        </p:nvCxnSpPr>
        <p:spPr>
          <a:xfrm>
            <a:off x="5535350" y="3578334"/>
            <a:ext cx="2074200" cy="0"/>
          </a:xfrm>
          <a:prstGeom prst="straightConnector1">
            <a:avLst/>
          </a:prstGeom>
          <a:noFill/>
          <a:ln cap="flat" cmpd="sng" w="9525">
            <a:solidFill>
              <a:srgbClr val="B7B7B7"/>
            </a:solidFill>
            <a:prstDash val="solid"/>
            <a:round/>
            <a:headEnd len="med" w="med" type="none"/>
            <a:tailEnd len="med" w="med" type="none"/>
          </a:ln>
        </p:spPr>
      </p:cxnSp>
      <p:cxnSp>
        <p:nvCxnSpPr>
          <p:cNvPr id="251" name="Google Shape;251;p22"/>
          <p:cNvCxnSpPr>
            <a:stCxn id="235" idx="3"/>
          </p:cNvCxnSpPr>
          <p:nvPr/>
        </p:nvCxnSpPr>
        <p:spPr>
          <a:xfrm rot="10800000">
            <a:off x="6249710" y="2993859"/>
            <a:ext cx="2060700" cy="0"/>
          </a:xfrm>
          <a:prstGeom prst="straightConnector1">
            <a:avLst/>
          </a:prstGeom>
          <a:noFill/>
          <a:ln cap="flat" cmpd="sng" w="9525">
            <a:solidFill>
              <a:srgbClr val="B7B7B7"/>
            </a:solidFill>
            <a:prstDash val="solid"/>
            <a:round/>
            <a:headEnd len="med" w="med" type="none"/>
            <a:tailEnd len="med" w="med" type="none"/>
          </a:ln>
        </p:spPr>
      </p:cxnSp>
      <p:cxnSp>
        <p:nvCxnSpPr>
          <p:cNvPr id="252" name="Google Shape;252;p22"/>
          <p:cNvCxnSpPr/>
          <p:nvPr/>
        </p:nvCxnSpPr>
        <p:spPr>
          <a:xfrm flipH="1">
            <a:off x="6564365" y="2995311"/>
            <a:ext cx="728100" cy="584100"/>
          </a:xfrm>
          <a:prstGeom prst="straightConnector1">
            <a:avLst/>
          </a:prstGeom>
          <a:noFill/>
          <a:ln cap="flat" cmpd="sng" w="9525">
            <a:solidFill>
              <a:srgbClr val="B7B7B7"/>
            </a:solidFill>
            <a:prstDash val="solid"/>
            <a:round/>
            <a:headEnd len="med" w="med" type="none"/>
            <a:tailEnd len="med" w="med" type="none"/>
          </a:ln>
        </p:spPr>
      </p:cxnSp>
      <p:cxnSp>
        <p:nvCxnSpPr>
          <p:cNvPr id="253" name="Google Shape;253;p22"/>
          <p:cNvCxnSpPr/>
          <p:nvPr/>
        </p:nvCxnSpPr>
        <p:spPr>
          <a:xfrm>
            <a:off x="5915370" y="3276491"/>
            <a:ext cx="2047800" cy="0"/>
          </a:xfrm>
          <a:prstGeom prst="straightConnector1">
            <a:avLst/>
          </a:prstGeom>
          <a:noFill/>
          <a:ln cap="flat" cmpd="sng" w="9525">
            <a:solidFill>
              <a:srgbClr val="B7B7B7"/>
            </a:solidFill>
            <a:prstDash val="solid"/>
            <a:round/>
            <a:headEnd len="med" w="med" type="none"/>
            <a:tailEnd len="med" w="med" type="none"/>
          </a:ln>
        </p:spPr>
      </p:cxnSp>
      <p:cxnSp>
        <p:nvCxnSpPr>
          <p:cNvPr id="254" name="Google Shape;254;p22"/>
          <p:cNvCxnSpPr/>
          <p:nvPr/>
        </p:nvCxnSpPr>
        <p:spPr>
          <a:xfrm>
            <a:off x="6910335" y="2274326"/>
            <a:ext cx="0" cy="2061900"/>
          </a:xfrm>
          <a:prstGeom prst="straightConnector1">
            <a:avLst/>
          </a:prstGeom>
          <a:noFill/>
          <a:ln cap="flat" cmpd="sng" w="9525">
            <a:solidFill>
              <a:srgbClr val="B7B7B7"/>
            </a:solidFill>
            <a:prstDash val="solid"/>
            <a:round/>
            <a:headEnd len="med" w="med" type="none"/>
            <a:tailEnd len="med" w="med" type="none"/>
          </a:ln>
        </p:spPr>
      </p:cxnSp>
      <p:sp>
        <p:nvSpPr>
          <p:cNvPr id="255" name="Google Shape;255;p22"/>
          <p:cNvSpPr/>
          <p:nvPr/>
        </p:nvSpPr>
        <p:spPr>
          <a:xfrm>
            <a:off x="2358139" y="3633460"/>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2"/>
          <p:cNvSpPr/>
          <p:nvPr/>
        </p:nvSpPr>
        <p:spPr>
          <a:xfrm>
            <a:off x="2358139" y="3737049"/>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2"/>
          <p:cNvSpPr/>
          <p:nvPr/>
        </p:nvSpPr>
        <p:spPr>
          <a:xfrm>
            <a:off x="2358139" y="3840637"/>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2"/>
          <p:cNvSpPr txBox="1"/>
          <p:nvPr/>
        </p:nvSpPr>
        <p:spPr>
          <a:xfrm>
            <a:off x="758625" y="3996351"/>
            <a:ext cx="3303000" cy="5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Tree depth restricted to some maximum depth</a:t>
            </a:r>
            <a:br>
              <a:rPr lang="en" sz="1200">
                <a:latin typeface="Proxima Nova"/>
                <a:ea typeface="Proxima Nova"/>
                <a:cs typeface="Proxima Nova"/>
                <a:sym typeface="Proxima Nova"/>
              </a:rPr>
            </a:br>
            <a:r>
              <a:rPr lang="en" sz="1200">
                <a:latin typeface="Proxima Nova"/>
                <a:ea typeface="Proxima Nova"/>
                <a:cs typeface="Proxima Nova"/>
                <a:sym typeface="Proxima Nova"/>
              </a:rPr>
              <a:t>(e.g. d=32)</a:t>
            </a:r>
            <a:endParaRPr sz="1200">
              <a:latin typeface="Proxima Nova"/>
              <a:ea typeface="Proxima Nova"/>
              <a:cs typeface="Proxima Nova"/>
              <a:sym typeface="Proxima Nova"/>
            </a:endParaRPr>
          </a:p>
        </p:txBody>
      </p:sp>
      <p:sp>
        <p:nvSpPr>
          <p:cNvPr id="259" name="Google Shape;259;p22"/>
          <p:cNvSpPr txBox="1"/>
          <p:nvPr/>
        </p:nvSpPr>
        <p:spPr>
          <a:xfrm>
            <a:off x="654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1</a:t>
            </a:r>
            <a:endParaRPr sz="1000">
              <a:latin typeface="Proxima Nova"/>
              <a:ea typeface="Proxima Nova"/>
              <a:cs typeface="Proxima Nova"/>
              <a:sym typeface="Proxima Nova"/>
            </a:endParaRPr>
          </a:p>
        </p:txBody>
      </p:sp>
      <p:sp>
        <p:nvSpPr>
          <p:cNvPr id="260" name="Google Shape;260;p22"/>
          <p:cNvSpPr txBox="1"/>
          <p:nvPr/>
        </p:nvSpPr>
        <p:spPr>
          <a:xfrm>
            <a:off x="11114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2</a:t>
            </a:r>
            <a:endParaRPr sz="1000">
              <a:latin typeface="Proxima Nova"/>
              <a:ea typeface="Proxima Nova"/>
              <a:cs typeface="Proxima Nova"/>
              <a:sym typeface="Proxima Nova"/>
            </a:endParaRPr>
          </a:p>
        </p:txBody>
      </p:sp>
      <p:sp>
        <p:nvSpPr>
          <p:cNvPr id="261" name="Google Shape;261;p22"/>
          <p:cNvSpPr txBox="1"/>
          <p:nvPr/>
        </p:nvSpPr>
        <p:spPr>
          <a:xfrm>
            <a:off x="15759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3</a:t>
            </a:r>
            <a:endParaRPr sz="1000">
              <a:latin typeface="Proxima Nova"/>
              <a:ea typeface="Proxima Nova"/>
              <a:cs typeface="Proxima Nova"/>
              <a:sym typeface="Proxima Nova"/>
            </a:endParaRPr>
          </a:p>
        </p:txBody>
      </p:sp>
      <p:sp>
        <p:nvSpPr>
          <p:cNvPr id="262" name="Google Shape;262;p22"/>
          <p:cNvSpPr txBox="1"/>
          <p:nvPr/>
        </p:nvSpPr>
        <p:spPr>
          <a:xfrm>
            <a:off x="20331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4</a:t>
            </a:r>
            <a:endParaRPr sz="1000">
              <a:latin typeface="Proxima Nova"/>
              <a:ea typeface="Proxima Nova"/>
              <a:cs typeface="Proxima Nova"/>
              <a:sym typeface="Proxima Nova"/>
            </a:endParaRPr>
          </a:p>
        </p:txBody>
      </p:sp>
      <p:sp>
        <p:nvSpPr>
          <p:cNvPr id="263" name="Google Shape;263;p22"/>
          <p:cNvSpPr txBox="1"/>
          <p:nvPr/>
        </p:nvSpPr>
        <p:spPr>
          <a:xfrm>
            <a:off x="24903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5</a:t>
            </a:r>
            <a:endParaRPr sz="1000">
              <a:latin typeface="Proxima Nova"/>
              <a:ea typeface="Proxima Nova"/>
              <a:cs typeface="Proxima Nova"/>
              <a:sym typeface="Proxima Nova"/>
            </a:endParaRPr>
          </a:p>
        </p:txBody>
      </p:sp>
      <p:sp>
        <p:nvSpPr>
          <p:cNvPr id="264" name="Google Shape;264;p22"/>
          <p:cNvSpPr txBox="1"/>
          <p:nvPr/>
        </p:nvSpPr>
        <p:spPr>
          <a:xfrm>
            <a:off x="2940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6</a:t>
            </a:r>
            <a:endParaRPr sz="1000">
              <a:latin typeface="Proxima Nova"/>
              <a:ea typeface="Proxima Nova"/>
              <a:cs typeface="Proxima Nova"/>
              <a:sym typeface="Proxima Nova"/>
            </a:endParaRPr>
          </a:p>
        </p:txBody>
      </p:sp>
      <p:sp>
        <p:nvSpPr>
          <p:cNvPr id="265" name="Google Shape;265;p22"/>
          <p:cNvSpPr txBox="1"/>
          <p:nvPr/>
        </p:nvSpPr>
        <p:spPr>
          <a:xfrm>
            <a:off x="34119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7</a:t>
            </a:r>
            <a:endParaRPr sz="1000">
              <a:latin typeface="Proxima Nova"/>
              <a:ea typeface="Proxima Nova"/>
              <a:cs typeface="Proxima Nova"/>
              <a:sym typeface="Proxima Nova"/>
            </a:endParaRPr>
          </a:p>
        </p:txBody>
      </p:sp>
      <p:sp>
        <p:nvSpPr>
          <p:cNvPr id="266" name="Google Shape;266;p22"/>
          <p:cNvSpPr txBox="1"/>
          <p:nvPr/>
        </p:nvSpPr>
        <p:spPr>
          <a:xfrm>
            <a:off x="38691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8</a:t>
            </a:r>
            <a:endParaRPr sz="1000">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23"/>
          <p:cNvSpPr/>
          <p:nvPr/>
        </p:nvSpPr>
        <p:spPr>
          <a:xfrm>
            <a:off x="632494" y="3053400"/>
            <a:ext cx="281700" cy="281700"/>
          </a:xfrm>
          <a:prstGeom prst="ellipse">
            <a:avLst/>
          </a:prstGeom>
          <a:solidFill>
            <a:srgbClr val="F3F3F3"/>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272" name="Google Shape;272;p23"/>
          <p:cNvSpPr txBox="1"/>
          <p:nvPr/>
        </p:nvSpPr>
        <p:spPr>
          <a:xfrm>
            <a:off x="654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1</a:t>
            </a:r>
            <a:endParaRPr sz="1000">
              <a:latin typeface="Proxima Nova"/>
              <a:ea typeface="Proxima Nova"/>
              <a:cs typeface="Proxima Nova"/>
              <a:sym typeface="Proxima Nova"/>
            </a:endParaRPr>
          </a:p>
        </p:txBody>
      </p:sp>
      <p:sp>
        <p:nvSpPr>
          <p:cNvPr id="273" name="Google Shape;273;p23"/>
          <p:cNvSpPr/>
          <p:nvPr/>
        </p:nvSpPr>
        <p:spPr>
          <a:xfrm>
            <a:off x="-9175" y="102675"/>
            <a:ext cx="19506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3"/>
          <p:cNvSpPr txBox="1"/>
          <p:nvPr/>
        </p:nvSpPr>
        <p:spPr>
          <a:xfrm>
            <a:off x="-10650" y="95075"/>
            <a:ext cx="20331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OCTREE STRUCTURE</a:t>
            </a:r>
            <a:endParaRPr>
              <a:solidFill>
                <a:srgbClr val="666666"/>
              </a:solidFill>
              <a:latin typeface="Proxima Nova"/>
              <a:ea typeface="Proxima Nova"/>
              <a:cs typeface="Proxima Nova"/>
              <a:sym typeface="Proxima Nova"/>
            </a:endParaRPr>
          </a:p>
        </p:txBody>
      </p:sp>
      <p:sp>
        <p:nvSpPr>
          <p:cNvPr id="275" name="Google Shape;275;p23"/>
          <p:cNvSpPr txBox="1"/>
          <p:nvPr/>
        </p:nvSpPr>
        <p:spPr>
          <a:xfrm>
            <a:off x="682425" y="795954"/>
            <a:ext cx="3303000" cy="6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Data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references up to 8 children</a:t>
            </a:r>
            <a:endParaRPr>
              <a:latin typeface="Proxima Nova"/>
              <a:ea typeface="Proxima Nova"/>
              <a:cs typeface="Proxima Nova"/>
              <a:sym typeface="Proxima Nova"/>
            </a:endParaRPr>
          </a:p>
        </p:txBody>
      </p:sp>
      <p:sp>
        <p:nvSpPr>
          <p:cNvPr id="276" name="Google Shape;276;p23"/>
          <p:cNvSpPr/>
          <p:nvPr/>
        </p:nvSpPr>
        <p:spPr>
          <a:xfrm>
            <a:off x="2232694" y="18342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sz="800">
              <a:latin typeface="Proxima Nova"/>
              <a:ea typeface="Proxima Nova"/>
              <a:cs typeface="Proxima Nova"/>
              <a:sym typeface="Proxima Nova"/>
            </a:endParaRPr>
          </a:p>
        </p:txBody>
      </p:sp>
      <p:sp>
        <p:nvSpPr>
          <p:cNvPr id="277" name="Google Shape;277;p23"/>
          <p:cNvSpPr/>
          <p:nvPr/>
        </p:nvSpPr>
        <p:spPr>
          <a:xfrm>
            <a:off x="1101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278" name="Google Shape;278;p23"/>
          <p:cNvSpPr txBox="1"/>
          <p:nvPr/>
        </p:nvSpPr>
        <p:spPr>
          <a:xfrm>
            <a:off x="2239938" y="1812436"/>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0</a:t>
            </a:r>
            <a:endParaRPr sz="1000">
              <a:latin typeface="Proxima Nova"/>
              <a:ea typeface="Proxima Nova"/>
              <a:cs typeface="Proxima Nova"/>
              <a:sym typeface="Proxima Nova"/>
            </a:endParaRPr>
          </a:p>
        </p:txBody>
      </p:sp>
      <p:sp>
        <p:nvSpPr>
          <p:cNvPr id="279" name="Google Shape;279;p23"/>
          <p:cNvSpPr/>
          <p:nvPr/>
        </p:nvSpPr>
        <p:spPr>
          <a:xfrm>
            <a:off x="1559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280" name="Google Shape;280;p23"/>
          <p:cNvSpPr/>
          <p:nvPr/>
        </p:nvSpPr>
        <p:spPr>
          <a:xfrm>
            <a:off x="20162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Proxima Nova"/>
              <a:ea typeface="Proxima Nova"/>
              <a:cs typeface="Proxima Nova"/>
              <a:sym typeface="Proxima Nova"/>
            </a:endParaRPr>
          </a:p>
        </p:txBody>
      </p:sp>
      <p:sp>
        <p:nvSpPr>
          <p:cNvPr id="281" name="Google Shape;281;p23"/>
          <p:cNvSpPr/>
          <p:nvPr/>
        </p:nvSpPr>
        <p:spPr>
          <a:xfrm>
            <a:off x="24734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282" name="Google Shape;282;p23"/>
          <p:cNvSpPr/>
          <p:nvPr/>
        </p:nvSpPr>
        <p:spPr>
          <a:xfrm>
            <a:off x="29306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283" name="Google Shape;283;p23"/>
          <p:cNvSpPr/>
          <p:nvPr/>
        </p:nvSpPr>
        <p:spPr>
          <a:xfrm>
            <a:off x="3387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284" name="Google Shape;284;p23"/>
          <p:cNvSpPr/>
          <p:nvPr/>
        </p:nvSpPr>
        <p:spPr>
          <a:xfrm>
            <a:off x="3845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cxnSp>
        <p:nvCxnSpPr>
          <p:cNvPr id="285" name="Google Shape;285;p23"/>
          <p:cNvCxnSpPr>
            <a:stCxn id="276" idx="4"/>
            <a:endCxn id="271" idx="0"/>
          </p:cNvCxnSpPr>
          <p:nvPr/>
        </p:nvCxnSpPr>
        <p:spPr>
          <a:xfrm flipH="1">
            <a:off x="773344" y="2115900"/>
            <a:ext cx="1600200" cy="937500"/>
          </a:xfrm>
          <a:prstGeom prst="straightConnector1">
            <a:avLst/>
          </a:prstGeom>
          <a:noFill/>
          <a:ln cap="flat" cmpd="sng" w="9525">
            <a:solidFill>
              <a:schemeClr val="dk2"/>
            </a:solidFill>
            <a:prstDash val="solid"/>
            <a:round/>
            <a:headEnd len="med" w="med" type="none"/>
            <a:tailEnd len="med" w="med" type="none"/>
          </a:ln>
        </p:spPr>
      </p:cxnSp>
      <p:cxnSp>
        <p:nvCxnSpPr>
          <p:cNvPr id="286" name="Google Shape;286;p23"/>
          <p:cNvCxnSpPr>
            <a:stCxn id="276" idx="4"/>
            <a:endCxn id="277" idx="0"/>
          </p:cNvCxnSpPr>
          <p:nvPr/>
        </p:nvCxnSpPr>
        <p:spPr>
          <a:xfrm flipH="1">
            <a:off x="1242844" y="2115900"/>
            <a:ext cx="1130700" cy="937500"/>
          </a:xfrm>
          <a:prstGeom prst="straightConnector1">
            <a:avLst/>
          </a:prstGeom>
          <a:noFill/>
          <a:ln cap="flat" cmpd="sng" w="9525">
            <a:solidFill>
              <a:schemeClr val="dk2"/>
            </a:solidFill>
            <a:prstDash val="solid"/>
            <a:round/>
            <a:headEnd len="med" w="med" type="none"/>
            <a:tailEnd len="med" w="med" type="none"/>
          </a:ln>
        </p:spPr>
      </p:cxnSp>
      <p:cxnSp>
        <p:nvCxnSpPr>
          <p:cNvPr id="287" name="Google Shape;287;p23"/>
          <p:cNvCxnSpPr>
            <a:stCxn id="276" idx="4"/>
            <a:endCxn id="279" idx="0"/>
          </p:cNvCxnSpPr>
          <p:nvPr/>
        </p:nvCxnSpPr>
        <p:spPr>
          <a:xfrm flipH="1">
            <a:off x="1700044" y="2115900"/>
            <a:ext cx="673500" cy="937500"/>
          </a:xfrm>
          <a:prstGeom prst="straightConnector1">
            <a:avLst/>
          </a:prstGeom>
          <a:noFill/>
          <a:ln cap="flat" cmpd="sng" w="9525">
            <a:solidFill>
              <a:schemeClr val="dk2"/>
            </a:solidFill>
            <a:prstDash val="solid"/>
            <a:round/>
            <a:headEnd len="med" w="med" type="none"/>
            <a:tailEnd len="med" w="med" type="none"/>
          </a:ln>
        </p:spPr>
      </p:cxnSp>
      <p:cxnSp>
        <p:nvCxnSpPr>
          <p:cNvPr id="288" name="Google Shape;288;p23"/>
          <p:cNvCxnSpPr>
            <a:stCxn id="276" idx="4"/>
            <a:endCxn id="280" idx="0"/>
          </p:cNvCxnSpPr>
          <p:nvPr/>
        </p:nvCxnSpPr>
        <p:spPr>
          <a:xfrm flipH="1">
            <a:off x="2157244" y="2115900"/>
            <a:ext cx="216300" cy="937500"/>
          </a:xfrm>
          <a:prstGeom prst="straightConnector1">
            <a:avLst/>
          </a:prstGeom>
          <a:noFill/>
          <a:ln cap="flat" cmpd="sng" w="9525">
            <a:solidFill>
              <a:schemeClr val="dk2"/>
            </a:solidFill>
            <a:prstDash val="solid"/>
            <a:round/>
            <a:headEnd len="med" w="med" type="none"/>
            <a:tailEnd len="med" w="med" type="none"/>
          </a:ln>
        </p:spPr>
      </p:cxnSp>
      <p:cxnSp>
        <p:nvCxnSpPr>
          <p:cNvPr id="289" name="Google Shape;289;p23"/>
          <p:cNvCxnSpPr>
            <a:stCxn id="276" idx="4"/>
            <a:endCxn id="281" idx="0"/>
          </p:cNvCxnSpPr>
          <p:nvPr/>
        </p:nvCxnSpPr>
        <p:spPr>
          <a:xfrm>
            <a:off x="2373544" y="2115900"/>
            <a:ext cx="240900" cy="937500"/>
          </a:xfrm>
          <a:prstGeom prst="straightConnector1">
            <a:avLst/>
          </a:prstGeom>
          <a:noFill/>
          <a:ln cap="flat" cmpd="sng" w="9525">
            <a:solidFill>
              <a:schemeClr val="dk2"/>
            </a:solidFill>
            <a:prstDash val="solid"/>
            <a:round/>
            <a:headEnd len="med" w="med" type="none"/>
            <a:tailEnd len="med" w="med" type="none"/>
          </a:ln>
        </p:spPr>
      </p:cxnSp>
      <p:cxnSp>
        <p:nvCxnSpPr>
          <p:cNvPr id="290" name="Google Shape;290;p23"/>
          <p:cNvCxnSpPr>
            <a:stCxn id="276" idx="4"/>
            <a:endCxn id="282" idx="0"/>
          </p:cNvCxnSpPr>
          <p:nvPr/>
        </p:nvCxnSpPr>
        <p:spPr>
          <a:xfrm>
            <a:off x="2373544" y="2115900"/>
            <a:ext cx="698100" cy="937500"/>
          </a:xfrm>
          <a:prstGeom prst="straightConnector1">
            <a:avLst/>
          </a:prstGeom>
          <a:noFill/>
          <a:ln cap="flat" cmpd="sng" w="9525">
            <a:solidFill>
              <a:schemeClr val="dk2"/>
            </a:solidFill>
            <a:prstDash val="solid"/>
            <a:round/>
            <a:headEnd len="med" w="med" type="none"/>
            <a:tailEnd len="med" w="med" type="none"/>
          </a:ln>
        </p:spPr>
      </p:cxnSp>
      <p:cxnSp>
        <p:nvCxnSpPr>
          <p:cNvPr id="291" name="Google Shape;291;p23"/>
          <p:cNvCxnSpPr>
            <a:stCxn id="276" idx="4"/>
            <a:endCxn id="283" idx="0"/>
          </p:cNvCxnSpPr>
          <p:nvPr/>
        </p:nvCxnSpPr>
        <p:spPr>
          <a:xfrm>
            <a:off x="2373544" y="2115900"/>
            <a:ext cx="1155300" cy="937500"/>
          </a:xfrm>
          <a:prstGeom prst="straightConnector1">
            <a:avLst/>
          </a:prstGeom>
          <a:noFill/>
          <a:ln cap="flat" cmpd="sng" w="9525">
            <a:solidFill>
              <a:schemeClr val="dk2"/>
            </a:solidFill>
            <a:prstDash val="solid"/>
            <a:round/>
            <a:headEnd len="med" w="med" type="none"/>
            <a:tailEnd len="med" w="med" type="none"/>
          </a:ln>
        </p:spPr>
      </p:cxnSp>
      <p:cxnSp>
        <p:nvCxnSpPr>
          <p:cNvPr id="292" name="Google Shape;292;p23"/>
          <p:cNvCxnSpPr>
            <a:stCxn id="276" idx="4"/>
            <a:endCxn id="284" idx="0"/>
          </p:cNvCxnSpPr>
          <p:nvPr/>
        </p:nvCxnSpPr>
        <p:spPr>
          <a:xfrm>
            <a:off x="2373544" y="2115900"/>
            <a:ext cx="1612500" cy="937500"/>
          </a:xfrm>
          <a:prstGeom prst="straightConnector1">
            <a:avLst/>
          </a:prstGeom>
          <a:noFill/>
          <a:ln cap="flat" cmpd="sng" w="9525">
            <a:solidFill>
              <a:schemeClr val="dk2"/>
            </a:solidFill>
            <a:prstDash val="solid"/>
            <a:round/>
            <a:headEnd len="med" w="med" type="none"/>
            <a:tailEnd len="med" w="med" type="none"/>
          </a:ln>
        </p:spPr>
      </p:cxnSp>
      <p:sp>
        <p:nvSpPr>
          <p:cNvPr id="293" name="Google Shape;293;p23"/>
          <p:cNvSpPr txBox="1"/>
          <p:nvPr/>
        </p:nvSpPr>
        <p:spPr>
          <a:xfrm>
            <a:off x="4881250" y="795950"/>
            <a:ext cx="3752400" cy="8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Spatial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represents an axis aligned sub-volume of the parent node</a:t>
            </a:r>
            <a:endParaRPr>
              <a:latin typeface="Proxima Nova"/>
              <a:ea typeface="Proxima Nova"/>
              <a:cs typeface="Proxima Nova"/>
              <a:sym typeface="Proxima Nova"/>
            </a:endParaRPr>
          </a:p>
        </p:txBody>
      </p:sp>
      <p:sp>
        <p:nvSpPr>
          <p:cNvPr id="294" name="Google Shape;294;p23"/>
          <p:cNvSpPr/>
          <p:nvPr/>
        </p:nvSpPr>
        <p:spPr>
          <a:xfrm>
            <a:off x="5535350" y="2547984"/>
            <a:ext cx="2060700" cy="20607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3"/>
          <p:cNvSpPr/>
          <p:nvPr/>
        </p:nvSpPr>
        <p:spPr>
          <a:xfrm>
            <a:off x="6249710" y="1963509"/>
            <a:ext cx="2060700" cy="20607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6" name="Google Shape;296;p23"/>
          <p:cNvCxnSpPr/>
          <p:nvPr/>
        </p:nvCxnSpPr>
        <p:spPr>
          <a:xfrm flipH="1">
            <a:off x="5539751" y="1963499"/>
            <a:ext cx="713700" cy="576600"/>
          </a:xfrm>
          <a:prstGeom prst="straightConnector1">
            <a:avLst/>
          </a:prstGeom>
          <a:noFill/>
          <a:ln cap="flat" cmpd="sng" w="9525">
            <a:solidFill>
              <a:srgbClr val="B7B7B7"/>
            </a:solidFill>
            <a:prstDash val="solid"/>
            <a:round/>
            <a:headEnd len="med" w="med" type="none"/>
            <a:tailEnd len="med" w="med" type="none"/>
          </a:ln>
        </p:spPr>
      </p:cxnSp>
      <p:cxnSp>
        <p:nvCxnSpPr>
          <p:cNvPr id="297" name="Google Shape;297;p23"/>
          <p:cNvCxnSpPr/>
          <p:nvPr/>
        </p:nvCxnSpPr>
        <p:spPr>
          <a:xfrm flipH="1">
            <a:off x="7593899" y="1962839"/>
            <a:ext cx="713700" cy="584100"/>
          </a:xfrm>
          <a:prstGeom prst="straightConnector1">
            <a:avLst/>
          </a:prstGeom>
          <a:noFill/>
          <a:ln cap="flat" cmpd="sng" w="9525">
            <a:solidFill>
              <a:srgbClr val="B7B7B7"/>
            </a:solidFill>
            <a:prstDash val="solid"/>
            <a:round/>
            <a:headEnd len="med" w="med" type="none"/>
            <a:tailEnd len="med" w="med" type="none"/>
          </a:ln>
        </p:spPr>
      </p:cxnSp>
      <p:cxnSp>
        <p:nvCxnSpPr>
          <p:cNvPr id="298" name="Google Shape;298;p23"/>
          <p:cNvCxnSpPr/>
          <p:nvPr/>
        </p:nvCxnSpPr>
        <p:spPr>
          <a:xfrm flipH="1">
            <a:off x="7609758" y="4026303"/>
            <a:ext cx="706500" cy="584100"/>
          </a:xfrm>
          <a:prstGeom prst="straightConnector1">
            <a:avLst/>
          </a:prstGeom>
          <a:noFill/>
          <a:ln cap="flat" cmpd="sng" w="9525">
            <a:solidFill>
              <a:srgbClr val="B7B7B7"/>
            </a:solidFill>
            <a:prstDash val="solid"/>
            <a:round/>
            <a:headEnd len="med" w="med" type="none"/>
            <a:tailEnd len="med" w="med" type="none"/>
          </a:ln>
        </p:spPr>
      </p:cxnSp>
      <p:cxnSp>
        <p:nvCxnSpPr>
          <p:cNvPr id="299" name="Google Shape;299;p23"/>
          <p:cNvCxnSpPr/>
          <p:nvPr/>
        </p:nvCxnSpPr>
        <p:spPr>
          <a:xfrm flipH="1">
            <a:off x="5540548" y="4026303"/>
            <a:ext cx="713700" cy="584100"/>
          </a:xfrm>
          <a:prstGeom prst="straightConnector1">
            <a:avLst/>
          </a:prstGeom>
          <a:noFill/>
          <a:ln cap="flat" cmpd="sng" w="9525">
            <a:solidFill>
              <a:srgbClr val="B7B7B7"/>
            </a:solidFill>
            <a:prstDash val="solid"/>
            <a:round/>
            <a:headEnd len="med" w="med" type="none"/>
            <a:tailEnd len="med" w="med" type="none"/>
          </a:ln>
        </p:spPr>
      </p:cxnSp>
      <p:cxnSp>
        <p:nvCxnSpPr>
          <p:cNvPr id="300" name="Google Shape;300;p23"/>
          <p:cNvCxnSpPr/>
          <p:nvPr/>
        </p:nvCxnSpPr>
        <p:spPr>
          <a:xfrm flipH="1">
            <a:off x="6564419" y="1963509"/>
            <a:ext cx="686700" cy="591900"/>
          </a:xfrm>
          <a:prstGeom prst="straightConnector1">
            <a:avLst/>
          </a:prstGeom>
          <a:noFill/>
          <a:ln cap="flat" cmpd="sng" w="9525">
            <a:solidFill>
              <a:srgbClr val="B7B7B7"/>
            </a:solidFill>
            <a:prstDash val="solid"/>
            <a:round/>
            <a:headEnd len="med" w="med" type="none"/>
            <a:tailEnd len="med" w="med" type="none"/>
          </a:ln>
        </p:spPr>
      </p:cxnSp>
      <p:cxnSp>
        <p:nvCxnSpPr>
          <p:cNvPr id="301" name="Google Shape;301;p23"/>
          <p:cNvCxnSpPr/>
          <p:nvPr/>
        </p:nvCxnSpPr>
        <p:spPr>
          <a:xfrm flipH="1">
            <a:off x="7595307" y="2993755"/>
            <a:ext cx="714900" cy="585600"/>
          </a:xfrm>
          <a:prstGeom prst="straightConnector1">
            <a:avLst/>
          </a:prstGeom>
          <a:noFill/>
          <a:ln cap="flat" cmpd="sng" w="9525">
            <a:solidFill>
              <a:srgbClr val="B7B7B7"/>
            </a:solidFill>
            <a:prstDash val="solid"/>
            <a:round/>
            <a:headEnd len="med" w="med" type="none"/>
            <a:tailEnd len="med" w="med" type="none"/>
          </a:ln>
        </p:spPr>
      </p:cxnSp>
      <p:cxnSp>
        <p:nvCxnSpPr>
          <p:cNvPr id="302" name="Google Shape;302;p23"/>
          <p:cNvCxnSpPr>
            <a:endCxn id="294" idx="2"/>
          </p:cNvCxnSpPr>
          <p:nvPr/>
        </p:nvCxnSpPr>
        <p:spPr>
          <a:xfrm>
            <a:off x="6565700" y="2548284"/>
            <a:ext cx="0" cy="2060400"/>
          </a:xfrm>
          <a:prstGeom prst="straightConnector1">
            <a:avLst/>
          </a:prstGeom>
          <a:noFill/>
          <a:ln cap="flat" cmpd="sng" w="9525">
            <a:solidFill>
              <a:srgbClr val="B7B7B7"/>
            </a:solidFill>
            <a:prstDash val="solid"/>
            <a:round/>
            <a:headEnd len="med" w="med" type="none"/>
            <a:tailEnd len="med" w="med" type="none"/>
          </a:ln>
        </p:spPr>
      </p:cxnSp>
      <p:cxnSp>
        <p:nvCxnSpPr>
          <p:cNvPr id="303" name="Google Shape;303;p23"/>
          <p:cNvCxnSpPr>
            <a:stCxn id="295" idx="0"/>
            <a:endCxn id="295" idx="2"/>
          </p:cNvCxnSpPr>
          <p:nvPr/>
        </p:nvCxnSpPr>
        <p:spPr>
          <a:xfrm>
            <a:off x="7280060" y="1963509"/>
            <a:ext cx="0" cy="2060700"/>
          </a:xfrm>
          <a:prstGeom prst="straightConnector1">
            <a:avLst/>
          </a:prstGeom>
          <a:noFill/>
          <a:ln cap="flat" cmpd="sng" w="9525">
            <a:solidFill>
              <a:srgbClr val="B7B7B7"/>
            </a:solidFill>
            <a:prstDash val="solid"/>
            <a:round/>
            <a:headEnd len="med" w="med" type="none"/>
            <a:tailEnd len="med" w="med" type="none"/>
          </a:ln>
        </p:spPr>
      </p:cxnSp>
      <p:cxnSp>
        <p:nvCxnSpPr>
          <p:cNvPr id="304" name="Google Shape;304;p23"/>
          <p:cNvCxnSpPr>
            <a:stCxn id="295" idx="2"/>
            <a:endCxn id="294" idx="2"/>
          </p:cNvCxnSpPr>
          <p:nvPr/>
        </p:nvCxnSpPr>
        <p:spPr>
          <a:xfrm flipH="1">
            <a:off x="6565760" y="402420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305" name="Google Shape;305;p23"/>
          <p:cNvCxnSpPr>
            <a:stCxn id="295" idx="1"/>
            <a:endCxn id="294" idx="1"/>
          </p:cNvCxnSpPr>
          <p:nvPr/>
        </p:nvCxnSpPr>
        <p:spPr>
          <a:xfrm flipH="1">
            <a:off x="5535410" y="299385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306" name="Google Shape;306;p23"/>
          <p:cNvCxnSpPr/>
          <p:nvPr/>
        </p:nvCxnSpPr>
        <p:spPr>
          <a:xfrm>
            <a:off x="5900967" y="2267103"/>
            <a:ext cx="0" cy="2061900"/>
          </a:xfrm>
          <a:prstGeom prst="straightConnector1">
            <a:avLst/>
          </a:prstGeom>
          <a:noFill/>
          <a:ln cap="flat" cmpd="sng" w="9525">
            <a:solidFill>
              <a:srgbClr val="B7B7B7"/>
            </a:solidFill>
            <a:prstDash val="solid"/>
            <a:round/>
            <a:headEnd len="med" w="med" type="none"/>
            <a:tailEnd len="med" w="med" type="none"/>
          </a:ln>
        </p:spPr>
      </p:cxnSp>
      <p:cxnSp>
        <p:nvCxnSpPr>
          <p:cNvPr id="307" name="Google Shape;307;p23"/>
          <p:cNvCxnSpPr/>
          <p:nvPr/>
        </p:nvCxnSpPr>
        <p:spPr>
          <a:xfrm>
            <a:off x="5898451" y="4319412"/>
            <a:ext cx="2070600" cy="0"/>
          </a:xfrm>
          <a:prstGeom prst="straightConnector1">
            <a:avLst/>
          </a:prstGeom>
          <a:noFill/>
          <a:ln cap="flat" cmpd="sng" w="9525">
            <a:solidFill>
              <a:srgbClr val="B7B7B7"/>
            </a:solidFill>
            <a:prstDash val="solid"/>
            <a:round/>
            <a:headEnd len="med" w="med" type="none"/>
            <a:tailEnd len="med" w="med" type="none"/>
          </a:ln>
        </p:spPr>
      </p:cxnSp>
      <p:cxnSp>
        <p:nvCxnSpPr>
          <p:cNvPr id="308" name="Google Shape;308;p23"/>
          <p:cNvCxnSpPr/>
          <p:nvPr/>
        </p:nvCxnSpPr>
        <p:spPr>
          <a:xfrm rot="10800000">
            <a:off x="7955754" y="2267233"/>
            <a:ext cx="0" cy="2076300"/>
          </a:xfrm>
          <a:prstGeom prst="straightConnector1">
            <a:avLst/>
          </a:prstGeom>
          <a:noFill/>
          <a:ln cap="flat" cmpd="sng" w="9525">
            <a:solidFill>
              <a:srgbClr val="B7B7B7"/>
            </a:solidFill>
            <a:prstDash val="solid"/>
            <a:round/>
            <a:headEnd len="med" w="med" type="none"/>
            <a:tailEnd len="med" w="med" type="none"/>
          </a:ln>
        </p:spPr>
      </p:cxnSp>
      <p:cxnSp>
        <p:nvCxnSpPr>
          <p:cNvPr id="309" name="Google Shape;309;p23"/>
          <p:cNvCxnSpPr/>
          <p:nvPr/>
        </p:nvCxnSpPr>
        <p:spPr>
          <a:xfrm rot="10800000">
            <a:off x="5915452" y="2267116"/>
            <a:ext cx="2033100" cy="0"/>
          </a:xfrm>
          <a:prstGeom prst="straightConnector1">
            <a:avLst/>
          </a:prstGeom>
          <a:noFill/>
          <a:ln cap="flat" cmpd="sng" w="9525">
            <a:solidFill>
              <a:srgbClr val="B7B7B7"/>
            </a:solidFill>
            <a:prstDash val="solid"/>
            <a:round/>
            <a:headEnd len="med" w="med" type="none"/>
            <a:tailEnd len="med" w="med" type="none"/>
          </a:ln>
        </p:spPr>
      </p:cxnSp>
      <p:cxnSp>
        <p:nvCxnSpPr>
          <p:cNvPr id="310" name="Google Shape;310;p23"/>
          <p:cNvCxnSpPr>
            <a:stCxn id="294" idx="1"/>
          </p:cNvCxnSpPr>
          <p:nvPr/>
        </p:nvCxnSpPr>
        <p:spPr>
          <a:xfrm>
            <a:off x="5535350" y="3578334"/>
            <a:ext cx="2074200" cy="0"/>
          </a:xfrm>
          <a:prstGeom prst="straightConnector1">
            <a:avLst/>
          </a:prstGeom>
          <a:noFill/>
          <a:ln cap="flat" cmpd="sng" w="9525">
            <a:solidFill>
              <a:srgbClr val="B7B7B7"/>
            </a:solidFill>
            <a:prstDash val="solid"/>
            <a:round/>
            <a:headEnd len="med" w="med" type="none"/>
            <a:tailEnd len="med" w="med" type="none"/>
          </a:ln>
        </p:spPr>
      </p:cxnSp>
      <p:cxnSp>
        <p:nvCxnSpPr>
          <p:cNvPr id="311" name="Google Shape;311;p23"/>
          <p:cNvCxnSpPr>
            <a:stCxn id="295" idx="3"/>
          </p:cNvCxnSpPr>
          <p:nvPr/>
        </p:nvCxnSpPr>
        <p:spPr>
          <a:xfrm rot="10800000">
            <a:off x="6249710" y="2993859"/>
            <a:ext cx="2060700" cy="0"/>
          </a:xfrm>
          <a:prstGeom prst="straightConnector1">
            <a:avLst/>
          </a:prstGeom>
          <a:noFill/>
          <a:ln cap="flat" cmpd="sng" w="9525">
            <a:solidFill>
              <a:srgbClr val="B7B7B7"/>
            </a:solidFill>
            <a:prstDash val="solid"/>
            <a:round/>
            <a:headEnd len="med" w="med" type="none"/>
            <a:tailEnd len="med" w="med" type="none"/>
          </a:ln>
        </p:spPr>
      </p:cxnSp>
      <p:cxnSp>
        <p:nvCxnSpPr>
          <p:cNvPr id="312" name="Google Shape;312;p23"/>
          <p:cNvCxnSpPr/>
          <p:nvPr/>
        </p:nvCxnSpPr>
        <p:spPr>
          <a:xfrm flipH="1">
            <a:off x="6564365" y="2995311"/>
            <a:ext cx="728100" cy="584100"/>
          </a:xfrm>
          <a:prstGeom prst="straightConnector1">
            <a:avLst/>
          </a:prstGeom>
          <a:noFill/>
          <a:ln cap="flat" cmpd="sng" w="9525">
            <a:solidFill>
              <a:srgbClr val="B7B7B7"/>
            </a:solidFill>
            <a:prstDash val="solid"/>
            <a:round/>
            <a:headEnd len="med" w="med" type="none"/>
            <a:tailEnd len="med" w="med" type="none"/>
          </a:ln>
        </p:spPr>
      </p:cxnSp>
      <p:cxnSp>
        <p:nvCxnSpPr>
          <p:cNvPr id="313" name="Google Shape;313;p23"/>
          <p:cNvCxnSpPr/>
          <p:nvPr/>
        </p:nvCxnSpPr>
        <p:spPr>
          <a:xfrm>
            <a:off x="5915370" y="3276491"/>
            <a:ext cx="2047800" cy="0"/>
          </a:xfrm>
          <a:prstGeom prst="straightConnector1">
            <a:avLst/>
          </a:prstGeom>
          <a:noFill/>
          <a:ln cap="flat" cmpd="sng" w="9525">
            <a:solidFill>
              <a:srgbClr val="B7B7B7"/>
            </a:solidFill>
            <a:prstDash val="solid"/>
            <a:round/>
            <a:headEnd len="med" w="med" type="none"/>
            <a:tailEnd len="med" w="med" type="none"/>
          </a:ln>
        </p:spPr>
      </p:cxnSp>
      <p:cxnSp>
        <p:nvCxnSpPr>
          <p:cNvPr id="314" name="Google Shape;314;p23"/>
          <p:cNvCxnSpPr/>
          <p:nvPr/>
        </p:nvCxnSpPr>
        <p:spPr>
          <a:xfrm>
            <a:off x="6910335" y="2274326"/>
            <a:ext cx="0" cy="2061900"/>
          </a:xfrm>
          <a:prstGeom prst="straightConnector1">
            <a:avLst/>
          </a:prstGeom>
          <a:noFill/>
          <a:ln cap="flat" cmpd="sng" w="9525">
            <a:solidFill>
              <a:srgbClr val="B7B7B7"/>
            </a:solidFill>
            <a:prstDash val="solid"/>
            <a:round/>
            <a:headEnd len="med" w="med" type="none"/>
            <a:tailEnd len="med" w="med" type="none"/>
          </a:ln>
        </p:spPr>
      </p:cxnSp>
      <p:sp>
        <p:nvSpPr>
          <p:cNvPr id="315" name="Google Shape;315;p23"/>
          <p:cNvSpPr/>
          <p:nvPr/>
        </p:nvSpPr>
        <p:spPr>
          <a:xfrm>
            <a:off x="2358139" y="3633460"/>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p:nvPr/>
        </p:nvSpPr>
        <p:spPr>
          <a:xfrm>
            <a:off x="2358139" y="3737049"/>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a:off x="2358139" y="3840637"/>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3"/>
          <p:cNvSpPr txBox="1"/>
          <p:nvPr/>
        </p:nvSpPr>
        <p:spPr>
          <a:xfrm>
            <a:off x="758625" y="3996351"/>
            <a:ext cx="3303000" cy="5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Tree depth restricted to some maximum depth</a:t>
            </a:r>
            <a:br>
              <a:rPr lang="en" sz="1200">
                <a:latin typeface="Proxima Nova"/>
                <a:ea typeface="Proxima Nova"/>
                <a:cs typeface="Proxima Nova"/>
                <a:sym typeface="Proxima Nova"/>
              </a:rPr>
            </a:br>
            <a:r>
              <a:rPr lang="en" sz="1200">
                <a:latin typeface="Proxima Nova"/>
                <a:ea typeface="Proxima Nova"/>
                <a:cs typeface="Proxima Nova"/>
                <a:sym typeface="Proxima Nova"/>
              </a:rPr>
              <a:t>(e.g. d=32)</a:t>
            </a:r>
            <a:endParaRPr sz="1200">
              <a:latin typeface="Proxima Nova"/>
              <a:ea typeface="Proxima Nova"/>
              <a:cs typeface="Proxima Nova"/>
              <a:sym typeface="Proxima Nova"/>
            </a:endParaRPr>
          </a:p>
        </p:txBody>
      </p:sp>
      <p:sp>
        <p:nvSpPr>
          <p:cNvPr id="319" name="Google Shape;319;p23"/>
          <p:cNvSpPr txBox="1"/>
          <p:nvPr/>
        </p:nvSpPr>
        <p:spPr>
          <a:xfrm>
            <a:off x="11114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2</a:t>
            </a:r>
            <a:endParaRPr sz="1000">
              <a:latin typeface="Proxima Nova"/>
              <a:ea typeface="Proxima Nova"/>
              <a:cs typeface="Proxima Nova"/>
              <a:sym typeface="Proxima Nova"/>
            </a:endParaRPr>
          </a:p>
        </p:txBody>
      </p:sp>
      <p:sp>
        <p:nvSpPr>
          <p:cNvPr id="320" name="Google Shape;320;p23"/>
          <p:cNvSpPr txBox="1"/>
          <p:nvPr/>
        </p:nvSpPr>
        <p:spPr>
          <a:xfrm>
            <a:off x="15759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3</a:t>
            </a:r>
            <a:endParaRPr sz="1000">
              <a:latin typeface="Proxima Nova"/>
              <a:ea typeface="Proxima Nova"/>
              <a:cs typeface="Proxima Nova"/>
              <a:sym typeface="Proxima Nova"/>
            </a:endParaRPr>
          </a:p>
        </p:txBody>
      </p:sp>
      <p:sp>
        <p:nvSpPr>
          <p:cNvPr id="321" name="Google Shape;321;p23"/>
          <p:cNvSpPr txBox="1"/>
          <p:nvPr/>
        </p:nvSpPr>
        <p:spPr>
          <a:xfrm>
            <a:off x="20331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4</a:t>
            </a:r>
            <a:endParaRPr sz="1000">
              <a:latin typeface="Proxima Nova"/>
              <a:ea typeface="Proxima Nova"/>
              <a:cs typeface="Proxima Nova"/>
              <a:sym typeface="Proxima Nova"/>
            </a:endParaRPr>
          </a:p>
        </p:txBody>
      </p:sp>
      <p:sp>
        <p:nvSpPr>
          <p:cNvPr id="322" name="Google Shape;322;p23"/>
          <p:cNvSpPr txBox="1"/>
          <p:nvPr/>
        </p:nvSpPr>
        <p:spPr>
          <a:xfrm>
            <a:off x="24903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5</a:t>
            </a:r>
            <a:endParaRPr sz="1000">
              <a:latin typeface="Proxima Nova"/>
              <a:ea typeface="Proxima Nova"/>
              <a:cs typeface="Proxima Nova"/>
              <a:sym typeface="Proxima Nova"/>
            </a:endParaRPr>
          </a:p>
        </p:txBody>
      </p:sp>
      <p:sp>
        <p:nvSpPr>
          <p:cNvPr id="323" name="Google Shape;323;p23"/>
          <p:cNvSpPr txBox="1"/>
          <p:nvPr/>
        </p:nvSpPr>
        <p:spPr>
          <a:xfrm>
            <a:off x="2940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6</a:t>
            </a:r>
            <a:endParaRPr sz="1000">
              <a:latin typeface="Proxima Nova"/>
              <a:ea typeface="Proxima Nova"/>
              <a:cs typeface="Proxima Nova"/>
              <a:sym typeface="Proxima Nova"/>
            </a:endParaRPr>
          </a:p>
        </p:txBody>
      </p:sp>
      <p:sp>
        <p:nvSpPr>
          <p:cNvPr id="324" name="Google Shape;324;p23"/>
          <p:cNvSpPr txBox="1"/>
          <p:nvPr/>
        </p:nvSpPr>
        <p:spPr>
          <a:xfrm>
            <a:off x="34119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7</a:t>
            </a:r>
            <a:endParaRPr sz="1000">
              <a:latin typeface="Proxima Nova"/>
              <a:ea typeface="Proxima Nova"/>
              <a:cs typeface="Proxima Nova"/>
              <a:sym typeface="Proxima Nova"/>
            </a:endParaRPr>
          </a:p>
        </p:txBody>
      </p:sp>
      <p:sp>
        <p:nvSpPr>
          <p:cNvPr id="325" name="Google Shape;325;p23"/>
          <p:cNvSpPr txBox="1"/>
          <p:nvPr/>
        </p:nvSpPr>
        <p:spPr>
          <a:xfrm>
            <a:off x="38691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8</a:t>
            </a:r>
            <a:endParaRPr sz="1000">
              <a:latin typeface="Proxima Nova"/>
              <a:ea typeface="Proxima Nova"/>
              <a:cs typeface="Proxima Nova"/>
              <a:sym typeface="Proxima Nova"/>
            </a:endParaRPr>
          </a:p>
        </p:txBody>
      </p:sp>
      <p:sp>
        <p:nvSpPr>
          <p:cNvPr id="326" name="Google Shape;326;p23"/>
          <p:cNvSpPr/>
          <p:nvPr/>
        </p:nvSpPr>
        <p:spPr>
          <a:xfrm>
            <a:off x="5535250" y="3583775"/>
            <a:ext cx="1029000" cy="1029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3"/>
          <p:cNvSpPr/>
          <p:nvPr/>
        </p:nvSpPr>
        <p:spPr>
          <a:xfrm>
            <a:off x="5890725" y="3279075"/>
            <a:ext cx="1019700" cy="1028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8" name="Google Shape;328;p23"/>
          <p:cNvCxnSpPr/>
          <p:nvPr/>
        </p:nvCxnSpPr>
        <p:spPr>
          <a:xfrm flipH="1">
            <a:off x="5535375" y="3279075"/>
            <a:ext cx="377100" cy="297300"/>
          </a:xfrm>
          <a:prstGeom prst="straightConnector1">
            <a:avLst/>
          </a:prstGeom>
          <a:noFill/>
          <a:ln cap="flat" cmpd="sng" w="19050">
            <a:solidFill>
              <a:srgbClr val="FF0000"/>
            </a:solidFill>
            <a:prstDash val="solid"/>
            <a:round/>
            <a:headEnd len="med" w="med" type="none"/>
            <a:tailEnd len="med" w="med" type="none"/>
          </a:ln>
        </p:spPr>
      </p:cxnSp>
      <p:cxnSp>
        <p:nvCxnSpPr>
          <p:cNvPr id="329" name="Google Shape;329;p23"/>
          <p:cNvCxnSpPr/>
          <p:nvPr/>
        </p:nvCxnSpPr>
        <p:spPr>
          <a:xfrm flipH="1">
            <a:off x="6565375" y="3293575"/>
            <a:ext cx="355500" cy="290100"/>
          </a:xfrm>
          <a:prstGeom prst="straightConnector1">
            <a:avLst/>
          </a:prstGeom>
          <a:noFill/>
          <a:ln cap="flat" cmpd="sng" w="19050">
            <a:solidFill>
              <a:srgbClr val="FF0000"/>
            </a:solidFill>
            <a:prstDash val="solid"/>
            <a:round/>
            <a:headEnd len="med" w="med" type="none"/>
            <a:tailEnd len="med" w="med" type="none"/>
          </a:ln>
        </p:spPr>
      </p:cxnSp>
      <p:cxnSp>
        <p:nvCxnSpPr>
          <p:cNvPr id="330" name="Google Shape;330;p23"/>
          <p:cNvCxnSpPr/>
          <p:nvPr/>
        </p:nvCxnSpPr>
        <p:spPr>
          <a:xfrm flipH="1">
            <a:off x="6565375" y="4324102"/>
            <a:ext cx="355500" cy="290100"/>
          </a:xfrm>
          <a:prstGeom prst="straightConnector1">
            <a:avLst/>
          </a:prstGeom>
          <a:noFill/>
          <a:ln cap="flat" cmpd="sng" w="19050">
            <a:solidFill>
              <a:srgbClr val="FF0000"/>
            </a:solidFill>
            <a:prstDash val="solid"/>
            <a:round/>
            <a:headEnd len="med" w="med" type="none"/>
            <a:tailEnd len="med" w="med" type="none"/>
          </a:ln>
        </p:spPr>
      </p:cxnSp>
      <p:cxnSp>
        <p:nvCxnSpPr>
          <p:cNvPr id="331" name="Google Shape;331;p23"/>
          <p:cNvCxnSpPr/>
          <p:nvPr/>
        </p:nvCxnSpPr>
        <p:spPr>
          <a:xfrm flipH="1">
            <a:off x="5542103" y="4316847"/>
            <a:ext cx="355500" cy="290100"/>
          </a:xfrm>
          <a:prstGeom prst="straightConnector1">
            <a:avLst/>
          </a:prstGeom>
          <a:noFill/>
          <a:ln cap="flat" cmpd="sng" w="19050">
            <a:solidFill>
              <a:srgbClr val="FF0000"/>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24"/>
          <p:cNvSpPr/>
          <p:nvPr/>
        </p:nvSpPr>
        <p:spPr>
          <a:xfrm>
            <a:off x="632494"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337" name="Google Shape;337;p24"/>
          <p:cNvSpPr/>
          <p:nvPr/>
        </p:nvSpPr>
        <p:spPr>
          <a:xfrm>
            <a:off x="1101869" y="3053400"/>
            <a:ext cx="281700" cy="281700"/>
          </a:xfrm>
          <a:prstGeom prst="ellipse">
            <a:avLst/>
          </a:prstGeom>
          <a:solidFill>
            <a:srgbClr val="F3F3F3"/>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338" name="Google Shape;338;p24"/>
          <p:cNvSpPr txBox="1"/>
          <p:nvPr/>
        </p:nvSpPr>
        <p:spPr>
          <a:xfrm>
            <a:off x="11114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2</a:t>
            </a:r>
            <a:endParaRPr sz="1000">
              <a:latin typeface="Proxima Nova"/>
              <a:ea typeface="Proxima Nova"/>
              <a:cs typeface="Proxima Nova"/>
              <a:sym typeface="Proxima Nova"/>
            </a:endParaRPr>
          </a:p>
        </p:txBody>
      </p:sp>
      <p:sp>
        <p:nvSpPr>
          <p:cNvPr id="339" name="Google Shape;339;p24"/>
          <p:cNvSpPr txBox="1"/>
          <p:nvPr/>
        </p:nvSpPr>
        <p:spPr>
          <a:xfrm>
            <a:off x="654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1</a:t>
            </a:r>
            <a:endParaRPr sz="1000">
              <a:latin typeface="Proxima Nova"/>
              <a:ea typeface="Proxima Nova"/>
              <a:cs typeface="Proxima Nova"/>
              <a:sym typeface="Proxima Nova"/>
            </a:endParaRPr>
          </a:p>
        </p:txBody>
      </p:sp>
      <p:sp>
        <p:nvSpPr>
          <p:cNvPr id="340" name="Google Shape;340;p24"/>
          <p:cNvSpPr/>
          <p:nvPr/>
        </p:nvSpPr>
        <p:spPr>
          <a:xfrm>
            <a:off x="-9175" y="102675"/>
            <a:ext cx="19506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txBox="1"/>
          <p:nvPr/>
        </p:nvSpPr>
        <p:spPr>
          <a:xfrm>
            <a:off x="-10650" y="95075"/>
            <a:ext cx="20331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OCTREE STRUCTURE</a:t>
            </a:r>
            <a:endParaRPr>
              <a:solidFill>
                <a:srgbClr val="666666"/>
              </a:solidFill>
              <a:latin typeface="Proxima Nova"/>
              <a:ea typeface="Proxima Nova"/>
              <a:cs typeface="Proxima Nova"/>
              <a:sym typeface="Proxima Nova"/>
            </a:endParaRPr>
          </a:p>
        </p:txBody>
      </p:sp>
      <p:sp>
        <p:nvSpPr>
          <p:cNvPr id="342" name="Google Shape;342;p24"/>
          <p:cNvSpPr txBox="1"/>
          <p:nvPr/>
        </p:nvSpPr>
        <p:spPr>
          <a:xfrm>
            <a:off x="682425" y="795954"/>
            <a:ext cx="3303000" cy="6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Data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references up to 8 children</a:t>
            </a:r>
            <a:endParaRPr>
              <a:latin typeface="Proxima Nova"/>
              <a:ea typeface="Proxima Nova"/>
              <a:cs typeface="Proxima Nova"/>
              <a:sym typeface="Proxima Nova"/>
            </a:endParaRPr>
          </a:p>
        </p:txBody>
      </p:sp>
      <p:sp>
        <p:nvSpPr>
          <p:cNvPr id="343" name="Google Shape;343;p24"/>
          <p:cNvSpPr/>
          <p:nvPr/>
        </p:nvSpPr>
        <p:spPr>
          <a:xfrm>
            <a:off x="2232694" y="18342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sz="800">
              <a:latin typeface="Proxima Nova"/>
              <a:ea typeface="Proxima Nova"/>
              <a:cs typeface="Proxima Nova"/>
              <a:sym typeface="Proxima Nova"/>
            </a:endParaRPr>
          </a:p>
        </p:txBody>
      </p:sp>
      <p:sp>
        <p:nvSpPr>
          <p:cNvPr id="344" name="Google Shape;344;p24"/>
          <p:cNvSpPr txBox="1"/>
          <p:nvPr/>
        </p:nvSpPr>
        <p:spPr>
          <a:xfrm>
            <a:off x="2239938" y="1812436"/>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0</a:t>
            </a:r>
            <a:endParaRPr sz="1000">
              <a:latin typeface="Proxima Nova"/>
              <a:ea typeface="Proxima Nova"/>
              <a:cs typeface="Proxima Nova"/>
              <a:sym typeface="Proxima Nova"/>
            </a:endParaRPr>
          </a:p>
        </p:txBody>
      </p:sp>
      <p:sp>
        <p:nvSpPr>
          <p:cNvPr id="345" name="Google Shape;345;p24"/>
          <p:cNvSpPr/>
          <p:nvPr/>
        </p:nvSpPr>
        <p:spPr>
          <a:xfrm>
            <a:off x="1559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346" name="Google Shape;346;p24"/>
          <p:cNvSpPr/>
          <p:nvPr/>
        </p:nvSpPr>
        <p:spPr>
          <a:xfrm>
            <a:off x="20162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Proxima Nova"/>
              <a:ea typeface="Proxima Nova"/>
              <a:cs typeface="Proxima Nova"/>
              <a:sym typeface="Proxima Nova"/>
            </a:endParaRPr>
          </a:p>
        </p:txBody>
      </p:sp>
      <p:sp>
        <p:nvSpPr>
          <p:cNvPr id="347" name="Google Shape;347;p24"/>
          <p:cNvSpPr/>
          <p:nvPr/>
        </p:nvSpPr>
        <p:spPr>
          <a:xfrm>
            <a:off x="24734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348" name="Google Shape;348;p24"/>
          <p:cNvSpPr/>
          <p:nvPr/>
        </p:nvSpPr>
        <p:spPr>
          <a:xfrm>
            <a:off x="29306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349" name="Google Shape;349;p24"/>
          <p:cNvSpPr/>
          <p:nvPr/>
        </p:nvSpPr>
        <p:spPr>
          <a:xfrm>
            <a:off x="3387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350" name="Google Shape;350;p24"/>
          <p:cNvSpPr/>
          <p:nvPr/>
        </p:nvSpPr>
        <p:spPr>
          <a:xfrm>
            <a:off x="3845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cxnSp>
        <p:nvCxnSpPr>
          <p:cNvPr id="351" name="Google Shape;351;p24"/>
          <p:cNvCxnSpPr>
            <a:stCxn id="343" idx="4"/>
            <a:endCxn id="336" idx="0"/>
          </p:cNvCxnSpPr>
          <p:nvPr/>
        </p:nvCxnSpPr>
        <p:spPr>
          <a:xfrm flipH="1">
            <a:off x="773344" y="2115900"/>
            <a:ext cx="1600200" cy="937500"/>
          </a:xfrm>
          <a:prstGeom prst="straightConnector1">
            <a:avLst/>
          </a:prstGeom>
          <a:noFill/>
          <a:ln cap="flat" cmpd="sng" w="9525">
            <a:solidFill>
              <a:schemeClr val="dk2"/>
            </a:solidFill>
            <a:prstDash val="solid"/>
            <a:round/>
            <a:headEnd len="med" w="med" type="none"/>
            <a:tailEnd len="med" w="med" type="none"/>
          </a:ln>
        </p:spPr>
      </p:cxnSp>
      <p:cxnSp>
        <p:nvCxnSpPr>
          <p:cNvPr id="352" name="Google Shape;352;p24"/>
          <p:cNvCxnSpPr>
            <a:stCxn id="343" idx="4"/>
            <a:endCxn id="337" idx="0"/>
          </p:cNvCxnSpPr>
          <p:nvPr/>
        </p:nvCxnSpPr>
        <p:spPr>
          <a:xfrm flipH="1">
            <a:off x="1242844" y="2115900"/>
            <a:ext cx="1130700" cy="937500"/>
          </a:xfrm>
          <a:prstGeom prst="straightConnector1">
            <a:avLst/>
          </a:prstGeom>
          <a:noFill/>
          <a:ln cap="flat" cmpd="sng" w="9525">
            <a:solidFill>
              <a:schemeClr val="dk2"/>
            </a:solidFill>
            <a:prstDash val="solid"/>
            <a:round/>
            <a:headEnd len="med" w="med" type="none"/>
            <a:tailEnd len="med" w="med" type="none"/>
          </a:ln>
        </p:spPr>
      </p:cxnSp>
      <p:cxnSp>
        <p:nvCxnSpPr>
          <p:cNvPr id="353" name="Google Shape;353;p24"/>
          <p:cNvCxnSpPr>
            <a:stCxn id="343" idx="4"/>
            <a:endCxn id="345" idx="0"/>
          </p:cNvCxnSpPr>
          <p:nvPr/>
        </p:nvCxnSpPr>
        <p:spPr>
          <a:xfrm flipH="1">
            <a:off x="1700044" y="2115900"/>
            <a:ext cx="673500" cy="937500"/>
          </a:xfrm>
          <a:prstGeom prst="straightConnector1">
            <a:avLst/>
          </a:prstGeom>
          <a:noFill/>
          <a:ln cap="flat" cmpd="sng" w="9525">
            <a:solidFill>
              <a:schemeClr val="dk2"/>
            </a:solidFill>
            <a:prstDash val="solid"/>
            <a:round/>
            <a:headEnd len="med" w="med" type="none"/>
            <a:tailEnd len="med" w="med" type="none"/>
          </a:ln>
        </p:spPr>
      </p:cxnSp>
      <p:cxnSp>
        <p:nvCxnSpPr>
          <p:cNvPr id="354" name="Google Shape;354;p24"/>
          <p:cNvCxnSpPr>
            <a:stCxn id="343" idx="4"/>
            <a:endCxn id="346" idx="0"/>
          </p:cNvCxnSpPr>
          <p:nvPr/>
        </p:nvCxnSpPr>
        <p:spPr>
          <a:xfrm flipH="1">
            <a:off x="2157244" y="2115900"/>
            <a:ext cx="216300" cy="937500"/>
          </a:xfrm>
          <a:prstGeom prst="straightConnector1">
            <a:avLst/>
          </a:prstGeom>
          <a:noFill/>
          <a:ln cap="flat" cmpd="sng" w="9525">
            <a:solidFill>
              <a:schemeClr val="dk2"/>
            </a:solidFill>
            <a:prstDash val="solid"/>
            <a:round/>
            <a:headEnd len="med" w="med" type="none"/>
            <a:tailEnd len="med" w="med" type="none"/>
          </a:ln>
        </p:spPr>
      </p:cxnSp>
      <p:cxnSp>
        <p:nvCxnSpPr>
          <p:cNvPr id="355" name="Google Shape;355;p24"/>
          <p:cNvCxnSpPr>
            <a:stCxn id="343" idx="4"/>
            <a:endCxn id="347" idx="0"/>
          </p:cNvCxnSpPr>
          <p:nvPr/>
        </p:nvCxnSpPr>
        <p:spPr>
          <a:xfrm>
            <a:off x="2373544" y="2115900"/>
            <a:ext cx="240900" cy="937500"/>
          </a:xfrm>
          <a:prstGeom prst="straightConnector1">
            <a:avLst/>
          </a:prstGeom>
          <a:noFill/>
          <a:ln cap="flat" cmpd="sng" w="9525">
            <a:solidFill>
              <a:schemeClr val="dk2"/>
            </a:solidFill>
            <a:prstDash val="solid"/>
            <a:round/>
            <a:headEnd len="med" w="med" type="none"/>
            <a:tailEnd len="med" w="med" type="none"/>
          </a:ln>
        </p:spPr>
      </p:cxnSp>
      <p:cxnSp>
        <p:nvCxnSpPr>
          <p:cNvPr id="356" name="Google Shape;356;p24"/>
          <p:cNvCxnSpPr>
            <a:stCxn id="343" idx="4"/>
            <a:endCxn id="348" idx="0"/>
          </p:cNvCxnSpPr>
          <p:nvPr/>
        </p:nvCxnSpPr>
        <p:spPr>
          <a:xfrm>
            <a:off x="2373544" y="2115900"/>
            <a:ext cx="698100" cy="937500"/>
          </a:xfrm>
          <a:prstGeom prst="straightConnector1">
            <a:avLst/>
          </a:prstGeom>
          <a:noFill/>
          <a:ln cap="flat" cmpd="sng" w="9525">
            <a:solidFill>
              <a:schemeClr val="dk2"/>
            </a:solidFill>
            <a:prstDash val="solid"/>
            <a:round/>
            <a:headEnd len="med" w="med" type="none"/>
            <a:tailEnd len="med" w="med" type="none"/>
          </a:ln>
        </p:spPr>
      </p:cxnSp>
      <p:cxnSp>
        <p:nvCxnSpPr>
          <p:cNvPr id="357" name="Google Shape;357;p24"/>
          <p:cNvCxnSpPr>
            <a:stCxn id="343" idx="4"/>
            <a:endCxn id="349" idx="0"/>
          </p:cNvCxnSpPr>
          <p:nvPr/>
        </p:nvCxnSpPr>
        <p:spPr>
          <a:xfrm>
            <a:off x="2373544" y="2115900"/>
            <a:ext cx="1155300" cy="937500"/>
          </a:xfrm>
          <a:prstGeom prst="straightConnector1">
            <a:avLst/>
          </a:prstGeom>
          <a:noFill/>
          <a:ln cap="flat" cmpd="sng" w="9525">
            <a:solidFill>
              <a:schemeClr val="dk2"/>
            </a:solidFill>
            <a:prstDash val="solid"/>
            <a:round/>
            <a:headEnd len="med" w="med" type="none"/>
            <a:tailEnd len="med" w="med" type="none"/>
          </a:ln>
        </p:spPr>
      </p:cxnSp>
      <p:cxnSp>
        <p:nvCxnSpPr>
          <p:cNvPr id="358" name="Google Shape;358;p24"/>
          <p:cNvCxnSpPr>
            <a:stCxn id="343" idx="4"/>
            <a:endCxn id="350" idx="0"/>
          </p:cNvCxnSpPr>
          <p:nvPr/>
        </p:nvCxnSpPr>
        <p:spPr>
          <a:xfrm>
            <a:off x="2373544" y="2115900"/>
            <a:ext cx="1612500" cy="937500"/>
          </a:xfrm>
          <a:prstGeom prst="straightConnector1">
            <a:avLst/>
          </a:prstGeom>
          <a:noFill/>
          <a:ln cap="flat" cmpd="sng" w="9525">
            <a:solidFill>
              <a:schemeClr val="dk2"/>
            </a:solidFill>
            <a:prstDash val="solid"/>
            <a:round/>
            <a:headEnd len="med" w="med" type="none"/>
            <a:tailEnd len="med" w="med" type="none"/>
          </a:ln>
        </p:spPr>
      </p:cxnSp>
      <p:sp>
        <p:nvSpPr>
          <p:cNvPr id="359" name="Google Shape;359;p24"/>
          <p:cNvSpPr txBox="1"/>
          <p:nvPr/>
        </p:nvSpPr>
        <p:spPr>
          <a:xfrm>
            <a:off x="4881250" y="795950"/>
            <a:ext cx="3752400" cy="8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Spatial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represents an axis aligned sub-volume of the parent node</a:t>
            </a:r>
            <a:endParaRPr>
              <a:latin typeface="Proxima Nova"/>
              <a:ea typeface="Proxima Nova"/>
              <a:cs typeface="Proxima Nova"/>
              <a:sym typeface="Proxima Nova"/>
            </a:endParaRPr>
          </a:p>
        </p:txBody>
      </p:sp>
      <p:sp>
        <p:nvSpPr>
          <p:cNvPr id="360" name="Google Shape;360;p24"/>
          <p:cNvSpPr/>
          <p:nvPr/>
        </p:nvSpPr>
        <p:spPr>
          <a:xfrm>
            <a:off x="5535350" y="2547984"/>
            <a:ext cx="2060700" cy="20607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4"/>
          <p:cNvSpPr/>
          <p:nvPr/>
        </p:nvSpPr>
        <p:spPr>
          <a:xfrm>
            <a:off x="6249710" y="1963509"/>
            <a:ext cx="2060700" cy="20607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2" name="Google Shape;362;p24"/>
          <p:cNvCxnSpPr/>
          <p:nvPr/>
        </p:nvCxnSpPr>
        <p:spPr>
          <a:xfrm flipH="1">
            <a:off x="5539751" y="1963499"/>
            <a:ext cx="713700" cy="576600"/>
          </a:xfrm>
          <a:prstGeom prst="straightConnector1">
            <a:avLst/>
          </a:prstGeom>
          <a:noFill/>
          <a:ln cap="flat" cmpd="sng" w="9525">
            <a:solidFill>
              <a:srgbClr val="B7B7B7"/>
            </a:solidFill>
            <a:prstDash val="solid"/>
            <a:round/>
            <a:headEnd len="med" w="med" type="none"/>
            <a:tailEnd len="med" w="med" type="none"/>
          </a:ln>
        </p:spPr>
      </p:cxnSp>
      <p:cxnSp>
        <p:nvCxnSpPr>
          <p:cNvPr id="363" name="Google Shape;363;p24"/>
          <p:cNvCxnSpPr/>
          <p:nvPr/>
        </p:nvCxnSpPr>
        <p:spPr>
          <a:xfrm flipH="1">
            <a:off x="7593899" y="1962839"/>
            <a:ext cx="713700" cy="584100"/>
          </a:xfrm>
          <a:prstGeom prst="straightConnector1">
            <a:avLst/>
          </a:prstGeom>
          <a:noFill/>
          <a:ln cap="flat" cmpd="sng" w="9525">
            <a:solidFill>
              <a:srgbClr val="B7B7B7"/>
            </a:solidFill>
            <a:prstDash val="solid"/>
            <a:round/>
            <a:headEnd len="med" w="med" type="none"/>
            <a:tailEnd len="med" w="med" type="none"/>
          </a:ln>
        </p:spPr>
      </p:cxnSp>
      <p:cxnSp>
        <p:nvCxnSpPr>
          <p:cNvPr id="364" name="Google Shape;364;p24"/>
          <p:cNvCxnSpPr/>
          <p:nvPr/>
        </p:nvCxnSpPr>
        <p:spPr>
          <a:xfrm flipH="1">
            <a:off x="7609758" y="4026303"/>
            <a:ext cx="706500" cy="584100"/>
          </a:xfrm>
          <a:prstGeom prst="straightConnector1">
            <a:avLst/>
          </a:prstGeom>
          <a:noFill/>
          <a:ln cap="flat" cmpd="sng" w="9525">
            <a:solidFill>
              <a:srgbClr val="B7B7B7"/>
            </a:solidFill>
            <a:prstDash val="solid"/>
            <a:round/>
            <a:headEnd len="med" w="med" type="none"/>
            <a:tailEnd len="med" w="med" type="none"/>
          </a:ln>
        </p:spPr>
      </p:cxnSp>
      <p:cxnSp>
        <p:nvCxnSpPr>
          <p:cNvPr id="365" name="Google Shape;365;p24"/>
          <p:cNvCxnSpPr/>
          <p:nvPr/>
        </p:nvCxnSpPr>
        <p:spPr>
          <a:xfrm flipH="1">
            <a:off x="5540548" y="4026303"/>
            <a:ext cx="713700" cy="584100"/>
          </a:xfrm>
          <a:prstGeom prst="straightConnector1">
            <a:avLst/>
          </a:prstGeom>
          <a:noFill/>
          <a:ln cap="flat" cmpd="sng" w="9525">
            <a:solidFill>
              <a:srgbClr val="B7B7B7"/>
            </a:solidFill>
            <a:prstDash val="solid"/>
            <a:round/>
            <a:headEnd len="med" w="med" type="none"/>
            <a:tailEnd len="med" w="med" type="none"/>
          </a:ln>
        </p:spPr>
      </p:cxnSp>
      <p:cxnSp>
        <p:nvCxnSpPr>
          <p:cNvPr id="366" name="Google Shape;366;p24"/>
          <p:cNvCxnSpPr/>
          <p:nvPr/>
        </p:nvCxnSpPr>
        <p:spPr>
          <a:xfrm flipH="1">
            <a:off x="6564419" y="1963509"/>
            <a:ext cx="686700" cy="591900"/>
          </a:xfrm>
          <a:prstGeom prst="straightConnector1">
            <a:avLst/>
          </a:prstGeom>
          <a:noFill/>
          <a:ln cap="flat" cmpd="sng" w="9525">
            <a:solidFill>
              <a:srgbClr val="B7B7B7"/>
            </a:solidFill>
            <a:prstDash val="solid"/>
            <a:round/>
            <a:headEnd len="med" w="med" type="none"/>
            <a:tailEnd len="med" w="med" type="none"/>
          </a:ln>
        </p:spPr>
      </p:cxnSp>
      <p:cxnSp>
        <p:nvCxnSpPr>
          <p:cNvPr id="367" name="Google Shape;367;p24"/>
          <p:cNvCxnSpPr/>
          <p:nvPr/>
        </p:nvCxnSpPr>
        <p:spPr>
          <a:xfrm flipH="1">
            <a:off x="7595307" y="2993755"/>
            <a:ext cx="714900" cy="585600"/>
          </a:xfrm>
          <a:prstGeom prst="straightConnector1">
            <a:avLst/>
          </a:prstGeom>
          <a:noFill/>
          <a:ln cap="flat" cmpd="sng" w="9525">
            <a:solidFill>
              <a:srgbClr val="B7B7B7"/>
            </a:solidFill>
            <a:prstDash val="solid"/>
            <a:round/>
            <a:headEnd len="med" w="med" type="none"/>
            <a:tailEnd len="med" w="med" type="none"/>
          </a:ln>
        </p:spPr>
      </p:cxnSp>
      <p:cxnSp>
        <p:nvCxnSpPr>
          <p:cNvPr id="368" name="Google Shape;368;p24"/>
          <p:cNvCxnSpPr>
            <a:endCxn id="360" idx="2"/>
          </p:cNvCxnSpPr>
          <p:nvPr/>
        </p:nvCxnSpPr>
        <p:spPr>
          <a:xfrm>
            <a:off x="6565700" y="2548284"/>
            <a:ext cx="0" cy="2060400"/>
          </a:xfrm>
          <a:prstGeom prst="straightConnector1">
            <a:avLst/>
          </a:prstGeom>
          <a:noFill/>
          <a:ln cap="flat" cmpd="sng" w="9525">
            <a:solidFill>
              <a:srgbClr val="B7B7B7"/>
            </a:solidFill>
            <a:prstDash val="solid"/>
            <a:round/>
            <a:headEnd len="med" w="med" type="none"/>
            <a:tailEnd len="med" w="med" type="none"/>
          </a:ln>
        </p:spPr>
      </p:cxnSp>
      <p:cxnSp>
        <p:nvCxnSpPr>
          <p:cNvPr id="369" name="Google Shape;369;p24"/>
          <p:cNvCxnSpPr>
            <a:stCxn id="361" idx="0"/>
            <a:endCxn id="361" idx="2"/>
          </p:cNvCxnSpPr>
          <p:nvPr/>
        </p:nvCxnSpPr>
        <p:spPr>
          <a:xfrm>
            <a:off x="7280060" y="1963509"/>
            <a:ext cx="0" cy="2060700"/>
          </a:xfrm>
          <a:prstGeom prst="straightConnector1">
            <a:avLst/>
          </a:prstGeom>
          <a:noFill/>
          <a:ln cap="flat" cmpd="sng" w="9525">
            <a:solidFill>
              <a:srgbClr val="B7B7B7"/>
            </a:solidFill>
            <a:prstDash val="solid"/>
            <a:round/>
            <a:headEnd len="med" w="med" type="none"/>
            <a:tailEnd len="med" w="med" type="none"/>
          </a:ln>
        </p:spPr>
      </p:cxnSp>
      <p:cxnSp>
        <p:nvCxnSpPr>
          <p:cNvPr id="370" name="Google Shape;370;p24"/>
          <p:cNvCxnSpPr>
            <a:stCxn id="361" idx="2"/>
            <a:endCxn id="360" idx="2"/>
          </p:cNvCxnSpPr>
          <p:nvPr/>
        </p:nvCxnSpPr>
        <p:spPr>
          <a:xfrm flipH="1">
            <a:off x="6565760" y="402420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371" name="Google Shape;371;p24"/>
          <p:cNvCxnSpPr>
            <a:stCxn id="361" idx="1"/>
            <a:endCxn id="360" idx="1"/>
          </p:cNvCxnSpPr>
          <p:nvPr/>
        </p:nvCxnSpPr>
        <p:spPr>
          <a:xfrm flipH="1">
            <a:off x="5535410" y="299385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372" name="Google Shape;372;p24"/>
          <p:cNvCxnSpPr/>
          <p:nvPr/>
        </p:nvCxnSpPr>
        <p:spPr>
          <a:xfrm>
            <a:off x="5900967" y="2267103"/>
            <a:ext cx="0" cy="2061900"/>
          </a:xfrm>
          <a:prstGeom prst="straightConnector1">
            <a:avLst/>
          </a:prstGeom>
          <a:noFill/>
          <a:ln cap="flat" cmpd="sng" w="9525">
            <a:solidFill>
              <a:srgbClr val="B7B7B7"/>
            </a:solidFill>
            <a:prstDash val="solid"/>
            <a:round/>
            <a:headEnd len="med" w="med" type="none"/>
            <a:tailEnd len="med" w="med" type="none"/>
          </a:ln>
        </p:spPr>
      </p:cxnSp>
      <p:cxnSp>
        <p:nvCxnSpPr>
          <p:cNvPr id="373" name="Google Shape;373;p24"/>
          <p:cNvCxnSpPr/>
          <p:nvPr/>
        </p:nvCxnSpPr>
        <p:spPr>
          <a:xfrm>
            <a:off x="5898451" y="4319412"/>
            <a:ext cx="2070600" cy="0"/>
          </a:xfrm>
          <a:prstGeom prst="straightConnector1">
            <a:avLst/>
          </a:prstGeom>
          <a:noFill/>
          <a:ln cap="flat" cmpd="sng" w="9525">
            <a:solidFill>
              <a:srgbClr val="B7B7B7"/>
            </a:solidFill>
            <a:prstDash val="solid"/>
            <a:round/>
            <a:headEnd len="med" w="med" type="none"/>
            <a:tailEnd len="med" w="med" type="none"/>
          </a:ln>
        </p:spPr>
      </p:cxnSp>
      <p:cxnSp>
        <p:nvCxnSpPr>
          <p:cNvPr id="374" name="Google Shape;374;p24"/>
          <p:cNvCxnSpPr/>
          <p:nvPr/>
        </p:nvCxnSpPr>
        <p:spPr>
          <a:xfrm rot="10800000">
            <a:off x="7955754" y="2267233"/>
            <a:ext cx="0" cy="2076300"/>
          </a:xfrm>
          <a:prstGeom prst="straightConnector1">
            <a:avLst/>
          </a:prstGeom>
          <a:noFill/>
          <a:ln cap="flat" cmpd="sng" w="9525">
            <a:solidFill>
              <a:srgbClr val="B7B7B7"/>
            </a:solidFill>
            <a:prstDash val="solid"/>
            <a:round/>
            <a:headEnd len="med" w="med" type="none"/>
            <a:tailEnd len="med" w="med" type="none"/>
          </a:ln>
        </p:spPr>
      </p:cxnSp>
      <p:cxnSp>
        <p:nvCxnSpPr>
          <p:cNvPr id="375" name="Google Shape;375;p24"/>
          <p:cNvCxnSpPr/>
          <p:nvPr/>
        </p:nvCxnSpPr>
        <p:spPr>
          <a:xfrm rot="10800000">
            <a:off x="5915452" y="2267116"/>
            <a:ext cx="2033100" cy="0"/>
          </a:xfrm>
          <a:prstGeom prst="straightConnector1">
            <a:avLst/>
          </a:prstGeom>
          <a:noFill/>
          <a:ln cap="flat" cmpd="sng" w="9525">
            <a:solidFill>
              <a:srgbClr val="B7B7B7"/>
            </a:solidFill>
            <a:prstDash val="solid"/>
            <a:round/>
            <a:headEnd len="med" w="med" type="none"/>
            <a:tailEnd len="med" w="med" type="none"/>
          </a:ln>
        </p:spPr>
      </p:cxnSp>
      <p:cxnSp>
        <p:nvCxnSpPr>
          <p:cNvPr id="376" name="Google Shape;376;p24"/>
          <p:cNvCxnSpPr>
            <a:stCxn id="360" idx="1"/>
          </p:cNvCxnSpPr>
          <p:nvPr/>
        </p:nvCxnSpPr>
        <p:spPr>
          <a:xfrm>
            <a:off x="5535350" y="3578334"/>
            <a:ext cx="2074200" cy="0"/>
          </a:xfrm>
          <a:prstGeom prst="straightConnector1">
            <a:avLst/>
          </a:prstGeom>
          <a:noFill/>
          <a:ln cap="flat" cmpd="sng" w="9525">
            <a:solidFill>
              <a:srgbClr val="B7B7B7"/>
            </a:solidFill>
            <a:prstDash val="solid"/>
            <a:round/>
            <a:headEnd len="med" w="med" type="none"/>
            <a:tailEnd len="med" w="med" type="none"/>
          </a:ln>
        </p:spPr>
      </p:cxnSp>
      <p:cxnSp>
        <p:nvCxnSpPr>
          <p:cNvPr id="377" name="Google Shape;377;p24"/>
          <p:cNvCxnSpPr>
            <a:stCxn id="361" idx="3"/>
          </p:cNvCxnSpPr>
          <p:nvPr/>
        </p:nvCxnSpPr>
        <p:spPr>
          <a:xfrm rot="10800000">
            <a:off x="6249710" y="2993859"/>
            <a:ext cx="2060700" cy="0"/>
          </a:xfrm>
          <a:prstGeom prst="straightConnector1">
            <a:avLst/>
          </a:prstGeom>
          <a:noFill/>
          <a:ln cap="flat" cmpd="sng" w="9525">
            <a:solidFill>
              <a:srgbClr val="B7B7B7"/>
            </a:solidFill>
            <a:prstDash val="solid"/>
            <a:round/>
            <a:headEnd len="med" w="med" type="none"/>
            <a:tailEnd len="med" w="med" type="none"/>
          </a:ln>
        </p:spPr>
      </p:cxnSp>
      <p:cxnSp>
        <p:nvCxnSpPr>
          <p:cNvPr id="378" name="Google Shape;378;p24"/>
          <p:cNvCxnSpPr/>
          <p:nvPr/>
        </p:nvCxnSpPr>
        <p:spPr>
          <a:xfrm flipH="1">
            <a:off x="6564365" y="2995311"/>
            <a:ext cx="728100" cy="584100"/>
          </a:xfrm>
          <a:prstGeom prst="straightConnector1">
            <a:avLst/>
          </a:prstGeom>
          <a:noFill/>
          <a:ln cap="flat" cmpd="sng" w="9525">
            <a:solidFill>
              <a:srgbClr val="B7B7B7"/>
            </a:solidFill>
            <a:prstDash val="solid"/>
            <a:round/>
            <a:headEnd len="med" w="med" type="none"/>
            <a:tailEnd len="med" w="med" type="none"/>
          </a:ln>
        </p:spPr>
      </p:cxnSp>
      <p:cxnSp>
        <p:nvCxnSpPr>
          <p:cNvPr id="379" name="Google Shape;379;p24"/>
          <p:cNvCxnSpPr/>
          <p:nvPr/>
        </p:nvCxnSpPr>
        <p:spPr>
          <a:xfrm>
            <a:off x="5915370" y="3276491"/>
            <a:ext cx="2047800" cy="0"/>
          </a:xfrm>
          <a:prstGeom prst="straightConnector1">
            <a:avLst/>
          </a:prstGeom>
          <a:noFill/>
          <a:ln cap="flat" cmpd="sng" w="9525">
            <a:solidFill>
              <a:srgbClr val="B7B7B7"/>
            </a:solidFill>
            <a:prstDash val="solid"/>
            <a:round/>
            <a:headEnd len="med" w="med" type="none"/>
            <a:tailEnd len="med" w="med" type="none"/>
          </a:ln>
        </p:spPr>
      </p:cxnSp>
      <p:cxnSp>
        <p:nvCxnSpPr>
          <p:cNvPr id="380" name="Google Shape;380;p24"/>
          <p:cNvCxnSpPr/>
          <p:nvPr/>
        </p:nvCxnSpPr>
        <p:spPr>
          <a:xfrm>
            <a:off x="6910335" y="2274326"/>
            <a:ext cx="0" cy="2061900"/>
          </a:xfrm>
          <a:prstGeom prst="straightConnector1">
            <a:avLst/>
          </a:prstGeom>
          <a:noFill/>
          <a:ln cap="flat" cmpd="sng" w="9525">
            <a:solidFill>
              <a:srgbClr val="B7B7B7"/>
            </a:solidFill>
            <a:prstDash val="solid"/>
            <a:round/>
            <a:headEnd len="med" w="med" type="none"/>
            <a:tailEnd len="med" w="med" type="none"/>
          </a:ln>
        </p:spPr>
      </p:cxnSp>
      <p:sp>
        <p:nvSpPr>
          <p:cNvPr id="381" name="Google Shape;381;p24"/>
          <p:cNvSpPr/>
          <p:nvPr/>
        </p:nvSpPr>
        <p:spPr>
          <a:xfrm>
            <a:off x="2358139" y="3633460"/>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4"/>
          <p:cNvSpPr/>
          <p:nvPr/>
        </p:nvSpPr>
        <p:spPr>
          <a:xfrm>
            <a:off x="2358139" y="3737049"/>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4"/>
          <p:cNvSpPr/>
          <p:nvPr/>
        </p:nvSpPr>
        <p:spPr>
          <a:xfrm>
            <a:off x="2358139" y="3840637"/>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4"/>
          <p:cNvSpPr txBox="1"/>
          <p:nvPr/>
        </p:nvSpPr>
        <p:spPr>
          <a:xfrm>
            <a:off x="758625" y="3996351"/>
            <a:ext cx="3303000" cy="5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Tree depth restricted to some maximum depth</a:t>
            </a:r>
            <a:br>
              <a:rPr lang="en" sz="1200">
                <a:latin typeface="Proxima Nova"/>
                <a:ea typeface="Proxima Nova"/>
                <a:cs typeface="Proxima Nova"/>
                <a:sym typeface="Proxima Nova"/>
              </a:rPr>
            </a:br>
            <a:r>
              <a:rPr lang="en" sz="1200">
                <a:latin typeface="Proxima Nova"/>
                <a:ea typeface="Proxima Nova"/>
                <a:cs typeface="Proxima Nova"/>
                <a:sym typeface="Proxima Nova"/>
              </a:rPr>
              <a:t>(e.g. d=32)</a:t>
            </a:r>
            <a:endParaRPr sz="1200">
              <a:latin typeface="Proxima Nova"/>
              <a:ea typeface="Proxima Nova"/>
              <a:cs typeface="Proxima Nova"/>
              <a:sym typeface="Proxima Nova"/>
            </a:endParaRPr>
          </a:p>
        </p:txBody>
      </p:sp>
      <p:sp>
        <p:nvSpPr>
          <p:cNvPr id="385" name="Google Shape;385;p24"/>
          <p:cNvSpPr txBox="1"/>
          <p:nvPr/>
        </p:nvSpPr>
        <p:spPr>
          <a:xfrm>
            <a:off x="15759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3</a:t>
            </a:r>
            <a:endParaRPr sz="1000">
              <a:latin typeface="Proxima Nova"/>
              <a:ea typeface="Proxima Nova"/>
              <a:cs typeface="Proxima Nova"/>
              <a:sym typeface="Proxima Nova"/>
            </a:endParaRPr>
          </a:p>
        </p:txBody>
      </p:sp>
      <p:sp>
        <p:nvSpPr>
          <p:cNvPr id="386" name="Google Shape;386;p24"/>
          <p:cNvSpPr txBox="1"/>
          <p:nvPr/>
        </p:nvSpPr>
        <p:spPr>
          <a:xfrm>
            <a:off x="20331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4</a:t>
            </a:r>
            <a:endParaRPr sz="1000">
              <a:latin typeface="Proxima Nova"/>
              <a:ea typeface="Proxima Nova"/>
              <a:cs typeface="Proxima Nova"/>
              <a:sym typeface="Proxima Nova"/>
            </a:endParaRPr>
          </a:p>
        </p:txBody>
      </p:sp>
      <p:sp>
        <p:nvSpPr>
          <p:cNvPr id="387" name="Google Shape;387;p24"/>
          <p:cNvSpPr txBox="1"/>
          <p:nvPr/>
        </p:nvSpPr>
        <p:spPr>
          <a:xfrm>
            <a:off x="24903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5</a:t>
            </a:r>
            <a:endParaRPr sz="1000">
              <a:latin typeface="Proxima Nova"/>
              <a:ea typeface="Proxima Nova"/>
              <a:cs typeface="Proxima Nova"/>
              <a:sym typeface="Proxima Nova"/>
            </a:endParaRPr>
          </a:p>
        </p:txBody>
      </p:sp>
      <p:sp>
        <p:nvSpPr>
          <p:cNvPr id="388" name="Google Shape;388;p24"/>
          <p:cNvSpPr txBox="1"/>
          <p:nvPr/>
        </p:nvSpPr>
        <p:spPr>
          <a:xfrm>
            <a:off x="2940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6</a:t>
            </a:r>
            <a:endParaRPr sz="1000">
              <a:latin typeface="Proxima Nova"/>
              <a:ea typeface="Proxima Nova"/>
              <a:cs typeface="Proxima Nova"/>
              <a:sym typeface="Proxima Nova"/>
            </a:endParaRPr>
          </a:p>
        </p:txBody>
      </p:sp>
      <p:sp>
        <p:nvSpPr>
          <p:cNvPr id="389" name="Google Shape;389;p24"/>
          <p:cNvSpPr txBox="1"/>
          <p:nvPr/>
        </p:nvSpPr>
        <p:spPr>
          <a:xfrm>
            <a:off x="34119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7</a:t>
            </a:r>
            <a:endParaRPr sz="1000">
              <a:latin typeface="Proxima Nova"/>
              <a:ea typeface="Proxima Nova"/>
              <a:cs typeface="Proxima Nova"/>
              <a:sym typeface="Proxima Nova"/>
            </a:endParaRPr>
          </a:p>
        </p:txBody>
      </p:sp>
      <p:sp>
        <p:nvSpPr>
          <p:cNvPr id="390" name="Google Shape;390;p24"/>
          <p:cNvSpPr txBox="1"/>
          <p:nvPr/>
        </p:nvSpPr>
        <p:spPr>
          <a:xfrm>
            <a:off x="38691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8</a:t>
            </a:r>
            <a:endParaRPr sz="1000">
              <a:latin typeface="Proxima Nova"/>
              <a:ea typeface="Proxima Nova"/>
              <a:cs typeface="Proxima Nova"/>
              <a:sym typeface="Proxima Nova"/>
            </a:endParaRPr>
          </a:p>
        </p:txBody>
      </p:sp>
      <p:sp>
        <p:nvSpPr>
          <p:cNvPr id="391" name="Google Shape;391;p24"/>
          <p:cNvSpPr/>
          <p:nvPr/>
        </p:nvSpPr>
        <p:spPr>
          <a:xfrm>
            <a:off x="6554868" y="3583775"/>
            <a:ext cx="1029000" cy="1029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4"/>
          <p:cNvSpPr/>
          <p:nvPr/>
        </p:nvSpPr>
        <p:spPr>
          <a:xfrm>
            <a:off x="6910350" y="3279075"/>
            <a:ext cx="1029000" cy="1028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3" name="Google Shape;393;p24"/>
          <p:cNvCxnSpPr/>
          <p:nvPr/>
        </p:nvCxnSpPr>
        <p:spPr>
          <a:xfrm flipH="1">
            <a:off x="6554993" y="3279075"/>
            <a:ext cx="377100" cy="297300"/>
          </a:xfrm>
          <a:prstGeom prst="straightConnector1">
            <a:avLst/>
          </a:prstGeom>
          <a:noFill/>
          <a:ln cap="flat" cmpd="sng" w="19050">
            <a:solidFill>
              <a:srgbClr val="FF0000"/>
            </a:solidFill>
            <a:prstDash val="solid"/>
            <a:round/>
            <a:headEnd len="med" w="med" type="none"/>
            <a:tailEnd len="med" w="med" type="none"/>
          </a:ln>
        </p:spPr>
      </p:cxnSp>
      <p:cxnSp>
        <p:nvCxnSpPr>
          <p:cNvPr id="394" name="Google Shape;394;p24"/>
          <p:cNvCxnSpPr/>
          <p:nvPr/>
        </p:nvCxnSpPr>
        <p:spPr>
          <a:xfrm flipH="1">
            <a:off x="7584993" y="3293575"/>
            <a:ext cx="355500" cy="290100"/>
          </a:xfrm>
          <a:prstGeom prst="straightConnector1">
            <a:avLst/>
          </a:prstGeom>
          <a:noFill/>
          <a:ln cap="flat" cmpd="sng" w="19050">
            <a:solidFill>
              <a:srgbClr val="FF0000"/>
            </a:solidFill>
            <a:prstDash val="solid"/>
            <a:round/>
            <a:headEnd len="med" w="med" type="none"/>
            <a:tailEnd len="med" w="med" type="none"/>
          </a:ln>
        </p:spPr>
      </p:cxnSp>
      <p:cxnSp>
        <p:nvCxnSpPr>
          <p:cNvPr id="395" name="Google Shape;395;p24"/>
          <p:cNvCxnSpPr/>
          <p:nvPr/>
        </p:nvCxnSpPr>
        <p:spPr>
          <a:xfrm flipH="1">
            <a:off x="7584993" y="4324102"/>
            <a:ext cx="355500" cy="290100"/>
          </a:xfrm>
          <a:prstGeom prst="straightConnector1">
            <a:avLst/>
          </a:prstGeom>
          <a:noFill/>
          <a:ln cap="flat" cmpd="sng" w="19050">
            <a:solidFill>
              <a:srgbClr val="FF0000"/>
            </a:solidFill>
            <a:prstDash val="solid"/>
            <a:round/>
            <a:headEnd len="med" w="med" type="none"/>
            <a:tailEnd len="med" w="med" type="none"/>
          </a:ln>
        </p:spPr>
      </p:cxnSp>
      <p:cxnSp>
        <p:nvCxnSpPr>
          <p:cNvPr id="396" name="Google Shape;396;p24"/>
          <p:cNvCxnSpPr/>
          <p:nvPr/>
        </p:nvCxnSpPr>
        <p:spPr>
          <a:xfrm flipH="1">
            <a:off x="6561721" y="4316847"/>
            <a:ext cx="355500" cy="290100"/>
          </a:xfrm>
          <a:prstGeom prst="straightConnector1">
            <a:avLst/>
          </a:prstGeom>
          <a:noFill/>
          <a:ln cap="flat" cmpd="sng" w="19050">
            <a:solidFill>
              <a:srgbClr val="FF0000"/>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25"/>
          <p:cNvSpPr/>
          <p:nvPr/>
        </p:nvSpPr>
        <p:spPr>
          <a:xfrm>
            <a:off x="1101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402" name="Google Shape;402;p25"/>
          <p:cNvSpPr/>
          <p:nvPr/>
        </p:nvSpPr>
        <p:spPr>
          <a:xfrm>
            <a:off x="1559069" y="3053400"/>
            <a:ext cx="281700" cy="281700"/>
          </a:xfrm>
          <a:prstGeom prst="ellipse">
            <a:avLst/>
          </a:prstGeom>
          <a:solidFill>
            <a:srgbClr val="F3F3F3"/>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403" name="Google Shape;403;p25"/>
          <p:cNvSpPr txBox="1"/>
          <p:nvPr/>
        </p:nvSpPr>
        <p:spPr>
          <a:xfrm>
            <a:off x="15759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3</a:t>
            </a:r>
            <a:endParaRPr sz="1000">
              <a:latin typeface="Proxima Nova"/>
              <a:ea typeface="Proxima Nova"/>
              <a:cs typeface="Proxima Nova"/>
              <a:sym typeface="Proxima Nova"/>
            </a:endParaRPr>
          </a:p>
        </p:txBody>
      </p:sp>
      <p:sp>
        <p:nvSpPr>
          <p:cNvPr id="404" name="Google Shape;404;p25"/>
          <p:cNvSpPr txBox="1"/>
          <p:nvPr/>
        </p:nvSpPr>
        <p:spPr>
          <a:xfrm>
            <a:off x="11114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2</a:t>
            </a:r>
            <a:endParaRPr sz="1000">
              <a:latin typeface="Proxima Nova"/>
              <a:ea typeface="Proxima Nova"/>
              <a:cs typeface="Proxima Nova"/>
              <a:sym typeface="Proxima Nova"/>
            </a:endParaRPr>
          </a:p>
        </p:txBody>
      </p:sp>
      <p:sp>
        <p:nvSpPr>
          <p:cNvPr id="405" name="Google Shape;405;p25"/>
          <p:cNvSpPr/>
          <p:nvPr/>
        </p:nvSpPr>
        <p:spPr>
          <a:xfrm>
            <a:off x="632494"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406" name="Google Shape;406;p25"/>
          <p:cNvSpPr txBox="1"/>
          <p:nvPr/>
        </p:nvSpPr>
        <p:spPr>
          <a:xfrm>
            <a:off x="654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1</a:t>
            </a:r>
            <a:endParaRPr sz="1000">
              <a:latin typeface="Proxima Nova"/>
              <a:ea typeface="Proxima Nova"/>
              <a:cs typeface="Proxima Nova"/>
              <a:sym typeface="Proxima Nova"/>
            </a:endParaRPr>
          </a:p>
        </p:txBody>
      </p:sp>
      <p:sp>
        <p:nvSpPr>
          <p:cNvPr id="407" name="Google Shape;407;p25"/>
          <p:cNvSpPr/>
          <p:nvPr/>
        </p:nvSpPr>
        <p:spPr>
          <a:xfrm>
            <a:off x="-9175" y="102675"/>
            <a:ext cx="19506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5"/>
          <p:cNvSpPr txBox="1"/>
          <p:nvPr/>
        </p:nvSpPr>
        <p:spPr>
          <a:xfrm>
            <a:off x="-10650" y="95075"/>
            <a:ext cx="20331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OCTREE STRUCTURE</a:t>
            </a:r>
            <a:endParaRPr>
              <a:solidFill>
                <a:srgbClr val="666666"/>
              </a:solidFill>
              <a:latin typeface="Proxima Nova"/>
              <a:ea typeface="Proxima Nova"/>
              <a:cs typeface="Proxima Nova"/>
              <a:sym typeface="Proxima Nova"/>
            </a:endParaRPr>
          </a:p>
        </p:txBody>
      </p:sp>
      <p:sp>
        <p:nvSpPr>
          <p:cNvPr id="409" name="Google Shape;409;p25"/>
          <p:cNvSpPr txBox="1"/>
          <p:nvPr/>
        </p:nvSpPr>
        <p:spPr>
          <a:xfrm>
            <a:off x="682425" y="795954"/>
            <a:ext cx="3303000" cy="6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Data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references up to 8 children</a:t>
            </a:r>
            <a:endParaRPr>
              <a:latin typeface="Proxima Nova"/>
              <a:ea typeface="Proxima Nova"/>
              <a:cs typeface="Proxima Nova"/>
              <a:sym typeface="Proxima Nova"/>
            </a:endParaRPr>
          </a:p>
        </p:txBody>
      </p:sp>
      <p:sp>
        <p:nvSpPr>
          <p:cNvPr id="410" name="Google Shape;410;p25"/>
          <p:cNvSpPr/>
          <p:nvPr/>
        </p:nvSpPr>
        <p:spPr>
          <a:xfrm>
            <a:off x="2232694" y="18342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sz="800">
              <a:latin typeface="Proxima Nova"/>
              <a:ea typeface="Proxima Nova"/>
              <a:cs typeface="Proxima Nova"/>
              <a:sym typeface="Proxima Nova"/>
            </a:endParaRPr>
          </a:p>
        </p:txBody>
      </p:sp>
      <p:sp>
        <p:nvSpPr>
          <p:cNvPr id="411" name="Google Shape;411;p25"/>
          <p:cNvSpPr txBox="1"/>
          <p:nvPr/>
        </p:nvSpPr>
        <p:spPr>
          <a:xfrm>
            <a:off x="2239938" y="1812436"/>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0</a:t>
            </a:r>
            <a:endParaRPr sz="1000">
              <a:latin typeface="Proxima Nova"/>
              <a:ea typeface="Proxima Nova"/>
              <a:cs typeface="Proxima Nova"/>
              <a:sym typeface="Proxima Nova"/>
            </a:endParaRPr>
          </a:p>
        </p:txBody>
      </p:sp>
      <p:sp>
        <p:nvSpPr>
          <p:cNvPr id="412" name="Google Shape;412;p25"/>
          <p:cNvSpPr/>
          <p:nvPr/>
        </p:nvSpPr>
        <p:spPr>
          <a:xfrm>
            <a:off x="20162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Proxima Nova"/>
              <a:ea typeface="Proxima Nova"/>
              <a:cs typeface="Proxima Nova"/>
              <a:sym typeface="Proxima Nova"/>
            </a:endParaRPr>
          </a:p>
        </p:txBody>
      </p:sp>
      <p:sp>
        <p:nvSpPr>
          <p:cNvPr id="413" name="Google Shape;413;p25"/>
          <p:cNvSpPr/>
          <p:nvPr/>
        </p:nvSpPr>
        <p:spPr>
          <a:xfrm>
            <a:off x="24734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414" name="Google Shape;414;p25"/>
          <p:cNvSpPr/>
          <p:nvPr/>
        </p:nvSpPr>
        <p:spPr>
          <a:xfrm>
            <a:off x="29306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415" name="Google Shape;415;p25"/>
          <p:cNvSpPr/>
          <p:nvPr/>
        </p:nvSpPr>
        <p:spPr>
          <a:xfrm>
            <a:off x="3387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416" name="Google Shape;416;p25"/>
          <p:cNvSpPr/>
          <p:nvPr/>
        </p:nvSpPr>
        <p:spPr>
          <a:xfrm>
            <a:off x="3845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cxnSp>
        <p:nvCxnSpPr>
          <p:cNvPr id="417" name="Google Shape;417;p25"/>
          <p:cNvCxnSpPr>
            <a:stCxn id="410" idx="4"/>
            <a:endCxn id="405" idx="0"/>
          </p:cNvCxnSpPr>
          <p:nvPr/>
        </p:nvCxnSpPr>
        <p:spPr>
          <a:xfrm flipH="1">
            <a:off x="773344" y="2115900"/>
            <a:ext cx="1600200" cy="937500"/>
          </a:xfrm>
          <a:prstGeom prst="straightConnector1">
            <a:avLst/>
          </a:prstGeom>
          <a:noFill/>
          <a:ln cap="flat" cmpd="sng" w="9525">
            <a:solidFill>
              <a:schemeClr val="dk2"/>
            </a:solidFill>
            <a:prstDash val="solid"/>
            <a:round/>
            <a:headEnd len="med" w="med" type="none"/>
            <a:tailEnd len="med" w="med" type="none"/>
          </a:ln>
        </p:spPr>
      </p:cxnSp>
      <p:cxnSp>
        <p:nvCxnSpPr>
          <p:cNvPr id="418" name="Google Shape;418;p25"/>
          <p:cNvCxnSpPr>
            <a:stCxn id="410" idx="4"/>
            <a:endCxn id="401" idx="0"/>
          </p:cNvCxnSpPr>
          <p:nvPr/>
        </p:nvCxnSpPr>
        <p:spPr>
          <a:xfrm flipH="1">
            <a:off x="1242844" y="2115900"/>
            <a:ext cx="1130700" cy="937500"/>
          </a:xfrm>
          <a:prstGeom prst="straightConnector1">
            <a:avLst/>
          </a:prstGeom>
          <a:noFill/>
          <a:ln cap="flat" cmpd="sng" w="9525">
            <a:solidFill>
              <a:schemeClr val="dk2"/>
            </a:solidFill>
            <a:prstDash val="solid"/>
            <a:round/>
            <a:headEnd len="med" w="med" type="none"/>
            <a:tailEnd len="med" w="med" type="none"/>
          </a:ln>
        </p:spPr>
      </p:cxnSp>
      <p:cxnSp>
        <p:nvCxnSpPr>
          <p:cNvPr id="419" name="Google Shape;419;p25"/>
          <p:cNvCxnSpPr>
            <a:stCxn id="410" idx="4"/>
            <a:endCxn id="402" idx="0"/>
          </p:cNvCxnSpPr>
          <p:nvPr/>
        </p:nvCxnSpPr>
        <p:spPr>
          <a:xfrm flipH="1">
            <a:off x="1700044" y="2115900"/>
            <a:ext cx="673500" cy="937500"/>
          </a:xfrm>
          <a:prstGeom prst="straightConnector1">
            <a:avLst/>
          </a:prstGeom>
          <a:noFill/>
          <a:ln cap="flat" cmpd="sng" w="9525">
            <a:solidFill>
              <a:schemeClr val="dk2"/>
            </a:solidFill>
            <a:prstDash val="solid"/>
            <a:round/>
            <a:headEnd len="med" w="med" type="none"/>
            <a:tailEnd len="med" w="med" type="none"/>
          </a:ln>
        </p:spPr>
      </p:cxnSp>
      <p:cxnSp>
        <p:nvCxnSpPr>
          <p:cNvPr id="420" name="Google Shape;420;p25"/>
          <p:cNvCxnSpPr>
            <a:stCxn id="410" idx="4"/>
            <a:endCxn id="412" idx="0"/>
          </p:cNvCxnSpPr>
          <p:nvPr/>
        </p:nvCxnSpPr>
        <p:spPr>
          <a:xfrm flipH="1">
            <a:off x="2157244" y="2115900"/>
            <a:ext cx="216300" cy="937500"/>
          </a:xfrm>
          <a:prstGeom prst="straightConnector1">
            <a:avLst/>
          </a:prstGeom>
          <a:noFill/>
          <a:ln cap="flat" cmpd="sng" w="9525">
            <a:solidFill>
              <a:schemeClr val="dk2"/>
            </a:solidFill>
            <a:prstDash val="solid"/>
            <a:round/>
            <a:headEnd len="med" w="med" type="none"/>
            <a:tailEnd len="med" w="med" type="none"/>
          </a:ln>
        </p:spPr>
      </p:cxnSp>
      <p:cxnSp>
        <p:nvCxnSpPr>
          <p:cNvPr id="421" name="Google Shape;421;p25"/>
          <p:cNvCxnSpPr>
            <a:stCxn id="410" idx="4"/>
            <a:endCxn id="413" idx="0"/>
          </p:cNvCxnSpPr>
          <p:nvPr/>
        </p:nvCxnSpPr>
        <p:spPr>
          <a:xfrm>
            <a:off x="2373544" y="2115900"/>
            <a:ext cx="240900" cy="937500"/>
          </a:xfrm>
          <a:prstGeom prst="straightConnector1">
            <a:avLst/>
          </a:prstGeom>
          <a:noFill/>
          <a:ln cap="flat" cmpd="sng" w="9525">
            <a:solidFill>
              <a:schemeClr val="dk2"/>
            </a:solidFill>
            <a:prstDash val="solid"/>
            <a:round/>
            <a:headEnd len="med" w="med" type="none"/>
            <a:tailEnd len="med" w="med" type="none"/>
          </a:ln>
        </p:spPr>
      </p:cxnSp>
      <p:cxnSp>
        <p:nvCxnSpPr>
          <p:cNvPr id="422" name="Google Shape;422;p25"/>
          <p:cNvCxnSpPr>
            <a:stCxn id="410" idx="4"/>
            <a:endCxn id="414" idx="0"/>
          </p:cNvCxnSpPr>
          <p:nvPr/>
        </p:nvCxnSpPr>
        <p:spPr>
          <a:xfrm>
            <a:off x="2373544" y="2115900"/>
            <a:ext cx="698100" cy="937500"/>
          </a:xfrm>
          <a:prstGeom prst="straightConnector1">
            <a:avLst/>
          </a:prstGeom>
          <a:noFill/>
          <a:ln cap="flat" cmpd="sng" w="9525">
            <a:solidFill>
              <a:schemeClr val="dk2"/>
            </a:solidFill>
            <a:prstDash val="solid"/>
            <a:round/>
            <a:headEnd len="med" w="med" type="none"/>
            <a:tailEnd len="med" w="med" type="none"/>
          </a:ln>
        </p:spPr>
      </p:cxnSp>
      <p:cxnSp>
        <p:nvCxnSpPr>
          <p:cNvPr id="423" name="Google Shape;423;p25"/>
          <p:cNvCxnSpPr>
            <a:stCxn id="410" idx="4"/>
            <a:endCxn id="415" idx="0"/>
          </p:cNvCxnSpPr>
          <p:nvPr/>
        </p:nvCxnSpPr>
        <p:spPr>
          <a:xfrm>
            <a:off x="2373544" y="2115900"/>
            <a:ext cx="1155300" cy="937500"/>
          </a:xfrm>
          <a:prstGeom prst="straightConnector1">
            <a:avLst/>
          </a:prstGeom>
          <a:noFill/>
          <a:ln cap="flat" cmpd="sng" w="9525">
            <a:solidFill>
              <a:schemeClr val="dk2"/>
            </a:solidFill>
            <a:prstDash val="solid"/>
            <a:round/>
            <a:headEnd len="med" w="med" type="none"/>
            <a:tailEnd len="med" w="med" type="none"/>
          </a:ln>
        </p:spPr>
      </p:cxnSp>
      <p:cxnSp>
        <p:nvCxnSpPr>
          <p:cNvPr id="424" name="Google Shape;424;p25"/>
          <p:cNvCxnSpPr>
            <a:stCxn id="410" idx="4"/>
            <a:endCxn id="416" idx="0"/>
          </p:cNvCxnSpPr>
          <p:nvPr/>
        </p:nvCxnSpPr>
        <p:spPr>
          <a:xfrm>
            <a:off x="2373544" y="2115900"/>
            <a:ext cx="1612500" cy="937500"/>
          </a:xfrm>
          <a:prstGeom prst="straightConnector1">
            <a:avLst/>
          </a:prstGeom>
          <a:noFill/>
          <a:ln cap="flat" cmpd="sng" w="9525">
            <a:solidFill>
              <a:schemeClr val="dk2"/>
            </a:solidFill>
            <a:prstDash val="solid"/>
            <a:round/>
            <a:headEnd len="med" w="med" type="none"/>
            <a:tailEnd len="med" w="med" type="none"/>
          </a:ln>
        </p:spPr>
      </p:cxnSp>
      <p:sp>
        <p:nvSpPr>
          <p:cNvPr id="425" name="Google Shape;425;p25"/>
          <p:cNvSpPr txBox="1"/>
          <p:nvPr/>
        </p:nvSpPr>
        <p:spPr>
          <a:xfrm>
            <a:off x="4881250" y="795950"/>
            <a:ext cx="3752400" cy="8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Spatial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represents an axis aligned sub-volume of the parent node</a:t>
            </a:r>
            <a:endParaRPr>
              <a:latin typeface="Proxima Nova"/>
              <a:ea typeface="Proxima Nova"/>
              <a:cs typeface="Proxima Nova"/>
              <a:sym typeface="Proxima Nova"/>
            </a:endParaRPr>
          </a:p>
        </p:txBody>
      </p:sp>
      <p:sp>
        <p:nvSpPr>
          <p:cNvPr id="426" name="Google Shape;426;p25"/>
          <p:cNvSpPr/>
          <p:nvPr/>
        </p:nvSpPr>
        <p:spPr>
          <a:xfrm>
            <a:off x="5535350" y="2547984"/>
            <a:ext cx="2060700" cy="20607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5"/>
          <p:cNvSpPr/>
          <p:nvPr/>
        </p:nvSpPr>
        <p:spPr>
          <a:xfrm>
            <a:off x="6249710" y="1963509"/>
            <a:ext cx="2060700" cy="20607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8" name="Google Shape;428;p25"/>
          <p:cNvCxnSpPr/>
          <p:nvPr/>
        </p:nvCxnSpPr>
        <p:spPr>
          <a:xfrm flipH="1">
            <a:off x="5539751" y="1963499"/>
            <a:ext cx="713700" cy="576600"/>
          </a:xfrm>
          <a:prstGeom prst="straightConnector1">
            <a:avLst/>
          </a:prstGeom>
          <a:noFill/>
          <a:ln cap="flat" cmpd="sng" w="9525">
            <a:solidFill>
              <a:srgbClr val="B7B7B7"/>
            </a:solidFill>
            <a:prstDash val="solid"/>
            <a:round/>
            <a:headEnd len="med" w="med" type="none"/>
            <a:tailEnd len="med" w="med" type="none"/>
          </a:ln>
        </p:spPr>
      </p:cxnSp>
      <p:cxnSp>
        <p:nvCxnSpPr>
          <p:cNvPr id="429" name="Google Shape;429;p25"/>
          <p:cNvCxnSpPr/>
          <p:nvPr/>
        </p:nvCxnSpPr>
        <p:spPr>
          <a:xfrm flipH="1">
            <a:off x="7593899" y="1962839"/>
            <a:ext cx="713700" cy="584100"/>
          </a:xfrm>
          <a:prstGeom prst="straightConnector1">
            <a:avLst/>
          </a:prstGeom>
          <a:noFill/>
          <a:ln cap="flat" cmpd="sng" w="9525">
            <a:solidFill>
              <a:srgbClr val="B7B7B7"/>
            </a:solidFill>
            <a:prstDash val="solid"/>
            <a:round/>
            <a:headEnd len="med" w="med" type="none"/>
            <a:tailEnd len="med" w="med" type="none"/>
          </a:ln>
        </p:spPr>
      </p:cxnSp>
      <p:cxnSp>
        <p:nvCxnSpPr>
          <p:cNvPr id="430" name="Google Shape;430;p25"/>
          <p:cNvCxnSpPr/>
          <p:nvPr/>
        </p:nvCxnSpPr>
        <p:spPr>
          <a:xfrm flipH="1">
            <a:off x="7609758" y="4026303"/>
            <a:ext cx="706500" cy="584100"/>
          </a:xfrm>
          <a:prstGeom prst="straightConnector1">
            <a:avLst/>
          </a:prstGeom>
          <a:noFill/>
          <a:ln cap="flat" cmpd="sng" w="9525">
            <a:solidFill>
              <a:srgbClr val="B7B7B7"/>
            </a:solidFill>
            <a:prstDash val="solid"/>
            <a:round/>
            <a:headEnd len="med" w="med" type="none"/>
            <a:tailEnd len="med" w="med" type="none"/>
          </a:ln>
        </p:spPr>
      </p:cxnSp>
      <p:cxnSp>
        <p:nvCxnSpPr>
          <p:cNvPr id="431" name="Google Shape;431;p25"/>
          <p:cNvCxnSpPr/>
          <p:nvPr/>
        </p:nvCxnSpPr>
        <p:spPr>
          <a:xfrm flipH="1">
            <a:off x="5540548" y="4026303"/>
            <a:ext cx="713700" cy="584100"/>
          </a:xfrm>
          <a:prstGeom prst="straightConnector1">
            <a:avLst/>
          </a:prstGeom>
          <a:noFill/>
          <a:ln cap="flat" cmpd="sng" w="9525">
            <a:solidFill>
              <a:srgbClr val="B7B7B7"/>
            </a:solidFill>
            <a:prstDash val="solid"/>
            <a:round/>
            <a:headEnd len="med" w="med" type="none"/>
            <a:tailEnd len="med" w="med" type="none"/>
          </a:ln>
        </p:spPr>
      </p:cxnSp>
      <p:cxnSp>
        <p:nvCxnSpPr>
          <p:cNvPr id="432" name="Google Shape;432;p25"/>
          <p:cNvCxnSpPr/>
          <p:nvPr/>
        </p:nvCxnSpPr>
        <p:spPr>
          <a:xfrm flipH="1">
            <a:off x="6564419" y="1963509"/>
            <a:ext cx="686700" cy="591900"/>
          </a:xfrm>
          <a:prstGeom prst="straightConnector1">
            <a:avLst/>
          </a:prstGeom>
          <a:noFill/>
          <a:ln cap="flat" cmpd="sng" w="9525">
            <a:solidFill>
              <a:srgbClr val="B7B7B7"/>
            </a:solidFill>
            <a:prstDash val="solid"/>
            <a:round/>
            <a:headEnd len="med" w="med" type="none"/>
            <a:tailEnd len="med" w="med" type="none"/>
          </a:ln>
        </p:spPr>
      </p:cxnSp>
      <p:cxnSp>
        <p:nvCxnSpPr>
          <p:cNvPr id="433" name="Google Shape;433;p25"/>
          <p:cNvCxnSpPr/>
          <p:nvPr/>
        </p:nvCxnSpPr>
        <p:spPr>
          <a:xfrm flipH="1">
            <a:off x="7595307" y="2993755"/>
            <a:ext cx="714900" cy="585600"/>
          </a:xfrm>
          <a:prstGeom prst="straightConnector1">
            <a:avLst/>
          </a:prstGeom>
          <a:noFill/>
          <a:ln cap="flat" cmpd="sng" w="9525">
            <a:solidFill>
              <a:srgbClr val="B7B7B7"/>
            </a:solidFill>
            <a:prstDash val="solid"/>
            <a:round/>
            <a:headEnd len="med" w="med" type="none"/>
            <a:tailEnd len="med" w="med" type="none"/>
          </a:ln>
        </p:spPr>
      </p:cxnSp>
      <p:cxnSp>
        <p:nvCxnSpPr>
          <p:cNvPr id="434" name="Google Shape;434;p25"/>
          <p:cNvCxnSpPr>
            <a:endCxn id="426" idx="2"/>
          </p:cNvCxnSpPr>
          <p:nvPr/>
        </p:nvCxnSpPr>
        <p:spPr>
          <a:xfrm>
            <a:off x="6565700" y="2548284"/>
            <a:ext cx="0" cy="2060400"/>
          </a:xfrm>
          <a:prstGeom prst="straightConnector1">
            <a:avLst/>
          </a:prstGeom>
          <a:noFill/>
          <a:ln cap="flat" cmpd="sng" w="9525">
            <a:solidFill>
              <a:srgbClr val="B7B7B7"/>
            </a:solidFill>
            <a:prstDash val="solid"/>
            <a:round/>
            <a:headEnd len="med" w="med" type="none"/>
            <a:tailEnd len="med" w="med" type="none"/>
          </a:ln>
        </p:spPr>
      </p:cxnSp>
      <p:cxnSp>
        <p:nvCxnSpPr>
          <p:cNvPr id="435" name="Google Shape;435;p25"/>
          <p:cNvCxnSpPr>
            <a:stCxn id="427" idx="0"/>
            <a:endCxn id="427" idx="2"/>
          </p:cNvCxnSpPr>
          <p:nvPr/>
        </p:nvCxnSpPr>
        <p:spPr>
          <a:xfrm>
            <a:off x="7280060" y="1963509"/>
            <a:ext cx="0" cy="2060700"/>
          </a:xfrm>
          <a:prstGeom prst="straightConnector1">
            <a:avLst/>
          </a:prstGeom>
          <a:noFill/>
          <a:ln cap="flat" cmpd="sng" w="9525">
            <a:solidFill>
              <a:srgbClr val="B7B7B7"/>
            </a:solidFill>
            <a:prstDash val="solid"/>
            <a:round/>
            <a:headEnd len="med" w="med" type="none"/>
            <a:tailEnd len="med" w="med" type="none"/>
          </a:ln>
        </p:spPr>
      </p:cxnSp>
      <p:cxnSp>
        <p:nvCxnSpPr>
          <p:cNvPr id="436" name="Google Shape;436;p25"/>
          <p:cNvCxnSpPr>
            <a:stCxn id="427" idx="2"/>
            <a:endCxn id="426" idx="2"/>
          </p:cNvCxnSpPr>
          <p:nvPr/>
        </p:nvCxnSpPr>
        <p:spPr>
          <a:xfrm flipH="1">
            <a:off x="6565760" y="402420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437" name="Google Shape;437;p25"/>
          <p:cNvCxnSpPr>
            <a:stCxn id="427" idx="1"/>
            <a:endCxn id="426" idx="1"/>
          </p:cNvCxnSpPr>
          <p:nvPr/>
        </p:nvCxnSpPr>
        <p:spPr>
          <a:xfrm flipH="1">
            <a:off x="5535410" y="299385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438" name="Google Shape;438;p25"/>
          <p:cNvCxnSpPr/>
          <p:nvPr/>
        </p:nvCxnSpPr>
        <p:spPr>
          <a:xfrm>
            <a:off x="5900967" y="2267103"/>
            <a:ext cx="0" cy="2061900"/>
          </a:xfrm>
          <a:prstGeom prst="straightConnector1">
            <a:avLst/>
          </a:prstGeom>
          <a:noFill/>
          <a:ln cap="flat" cmpd="sng" w="9525">
            <a:solidFill>
              <a:srgbClr val="B7B7B7"/>
            </a:solidFill>
            <a:prstDash val="solid"/>
            <a:round/>
            <a:headEnd len="med" w="med" type="none"/>
            <a:tailEnd len="med" w="med" type="none"/>
          </a:ln>
        </p:spPr>
      </p:cxnSp>
      <p:cxnSp>
        <p:nvCxnSpPr>
          <p:cNvPr id="439" name="Google Shape;439;p25"/>
          <p:cNvCxnSpPr/>
          <p:nvPr/>
        </p:nvCxnSpPr>
        <p:spPr>
          <a:xfrm>
            <a:off x="5898451" y="4319412"/>
            <a:ext cx="2070600" cy="0"/>
          </a:xfrm>
          <a:prstGeom prst="straightConnector1">
            <a:avLst/>
          </a:prstGeom>
          <a:noFill/>
          <a:ln cap="flat" cmpd="sng" w="9525">
            <a:solidFill>
              <a:srgbClr val="B7B7B7"/>
            </a:solidFill>
            <a:prstDash val="solid"/>
            <a:round/>
            <a:headEnd len="med" w="med" type="none"/>
            <a:tailEnd len="med" w="med" type="none"/>
          </a:ln>
        </p:spPr>
      </p:cxnSp>
      <p:cxnSp>
        <p:nvCxnSpPr>
          <p:cNvPr id="440" name="Google Shape;440;p25"/>
          <p:cNvCxnSpPr/>
          <p:nvPr/>
        </p:nvCxnSpPr>
        <p:spPr>
          <a:xfrm rot="10800000">
            <a:off x="7955754" y="2267233"/>
            <a:ext cx="0" cy="2076300"/>
          </a:xfrm>
          <a:prstGeom prst="straightConnector1">
            <a:avLst/>
          </a:prstGeom>
          <a:noFill/>
          <a:ln cap="flat" cmpd="sng" w="9525">
            <a:solidFill>
              <a:srgbClr val="B7B7B7"/>
            </a:solidFill>
            <a:prstDash val="solid"/>
            <a:round/>
            <a:headEnd len="med" w="med" type="none"/>
            <a:tailEnd len="med" w="med" type="none"/>
          </a:ln>
        </p:spPr>
      </p:cxnSp>
      <p:cxnSp>
        <p:nvCxnSpPr>
          <p:cNvPr id="441" name="Google Shape;441;p25"/>
          <p:cNvCxnSpPr/>
          <p:nvPr/>
        </p:nvCxnSpPr>
        <p:spPr>
          <a:xfrm rot="10800000">
            <a:off x="5915452" y="2267116"/>
            <a:ext cx="2033100" cy="0"/>
          </a:xfrm>
          <a:prstGeom prst="straightConnector1">
            <a:avLst/>
          </a:prstGeom>
          <a:noFill/>
          <a:ln cap="flat" cmpd="sng" w="9525">
            <a:solidFill>
              <a:srgbClr val="B7B7B7"/>
            </a:solidFill>
            <a:prstDash val="solid"/>
            <a:round/>
            <a:headEnd len="med" w="med" type="none"/>
            <a:tailEnd len="med" w="med" type="none"/>
          </a:ln>
        </p:spPr>
      </p:cxnSp>
      <p:cxnSp>
        <p:nvCxnSpPr>
          <p:cNvPr id="442" name="Google Shape;442;p25"/>
          <p:cNvCxnSpPr>
            <a:stCxn id="426" idx="1"/>
          </p:cNvCxnSpPr>
          <p:nvPr/>
        </p:nvCxnSpPr>
        <p:spPr>
          <a:xfrm>
            <a:off x="5535350" y="3578334"/>
            <a:ext cx="2074200" cy="0"/>
          </a:xfrm>
          <a:prstGeom prst="straightConnector1">
            <a:avLst/>
          </a:prstGeom>
          <a:noFill/>
          <a:ln cap="flat" cmpd="sng" w="9525">
            <a:solidFill>
              <a:srgbClr val="B7B7B7"/>
            </a:solidFill>
            <a:prstDash val="solid"/>
            <a:round/>
            <a:headEnd len="med" w="med" type="none"/>
            <a:tailEnd len="med" w="med" type="none"/>
          </a:ln>
        </p:spPr>
      </p:cxnSp>
      <p:cxnSp>
        <p:nvCxnSpPr>
          <p:cNvPr id="443" name="Google Shape;443;p25"/>
          <p:cNvCxnSpPr>
            <a:stCxn id="427" idx="3"/>
          </p:cNvCxnSpPr>
          <p:nvPr/>
        </p:nvCxnSpPr>
        <p:spPr>
          <a:xfrm rot="10800000">
            <a:off x="6249710" y="2993859"/>
            <a:ext cx="2060700" cy="0"/>
          </a:xfrm>
          <a:prstGeom prst="straightConnector1">
            <a:avLst/>
          </a:prstGeom>
          <a:noFill/>
          <a:ln cap="flat" cmpd="sng" w="9525">
            <a:solidFill>
              <a:srgbClr val="B7B7B7"/>
            </a:solidFill>
            <a:prstDash val="solid"/>
            <a:round/>
            <a:headEnd len="med" w="med" type="none"/>
            <a:tailEnd len="med" w="med" type="none"/>
          </a:ln>
        </p:spPr>
      </p:cxnSp>
      <p:cxnSp>
        <p:nvCxnSpPr>
          <p:cNvPr id="444" name="Google Shape;444;p25"/>
          <p:cNvCxnSpPr/>
          <p:nvPr/>
        </p:nvCxnSpPr>
        <p:spPr>
          <a:xfrm flipH="1">
            <a:off x="6564365" y="2995311"/>
            <a:ext cx="728100" cy="584100"/>
          </a:xfrm>
          <a:prstGeom prst="straightConnector1">
            <a:avLst/>
          </a:prstGeom>
          <a:noFill/>
          <a:ln cap="flat" cmpd="sng" w="9525">
            <a:solidFill>
              <a:srgbClr val="B7B7B7"/>
            </a:solidFill>
            <a:prstDash val="solid"/>
            <a:round/>
            <a:headEnd len="med" w="med" type="none"/>
            <a:tailEnd len="med" w="med" type="none"/>
          </a:ln>
        </p:spPr>
      </p:cxnSp>
      <p:cxnSp>
        <p:nvCxnSpPr>
          <p:cNvPr id="445" name="Google Shape;445;p25"/>
          <p:cNvCxnSpPr/>
          <p:nvPr/>
        </p:nvCxnSpPr>
        <p:spPr>
          <a:xfrm>
            <a:off x="5915370" y="3276491"/>
            <a:ext cx="2047800" cy="0"/>
          </a:xfrm>
          <a:prstGeom prst="straightConnector1">
            <a:avLst/>
          </a:prstGeom>
          <a:noFill/>
          <a:ln cap="flat" cmpd="sng" w="9525">
            <a:solidFill>
              <a:srgbClr val="B7B7B7"/>
            </a:solidFill>
            <a:prstDash val="solid"/>
            <a:round/>
            <a:headEnd len="med" w="med" type="none"/>
            <a:tailEnd len="med" w="med" type="none"/>
          </a:ln>
        </p:spPr>
      </p:cxnSp>
      <p:cxnSp>
        <p:nvCxnSpPr>
          <p:cNvPr id="446" name="Google Shape;446;p25"/>
          <p:cNvCxnSpPr/>
          <p:nvPr/>
        </p:nvCxnSpPr>
        <p:spPr>
          <a:xfrm>
            <a:off x="6910335" y="2274326"/>
            <a:ext cx="0" cy="2061900"/>
          </a:xfrm>
          <a:prstGeom prst="straightConnector1">
            <a:avLst/>
          </a:prstGeom>
          <a:noFill/>
          <a:ln cap="flat" cmpd="sng" w="9525">
            <a:solidFill>
              <a:srgbClr val="B7B7B7"/>
            </a:solidFill>
            <a:prstDash val="solid"/>
            <a:round/>
            <a:headEnd len="med" w="med" type="none"/>
            <a:tailEnd len="med" w="med" type="none"/>
          </a:ln>
        </p:spPr>
      </p:cxnSp>
      <p:sp>
        <p:nvSpPr>
          <p:cNvPr id="447" name="Google Shape;447;p25"/>
          <p:cNvSpPr/>
          <p:nvPr/>
        </p:nvSpPr>
        <p:spPr>
          <a:xfrm>
            <a:off x="2358139" y="3633460"/>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5"/>
          <p:cNvSpPr/>
          <p:nvPr/>
        </p:nvSpPr>
        <p:spPr>
          <a:xfrm>
            <a:off x="2358139" y="3737049"/>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5"/>
          <p:cNvSpPr/>
          <p:nvPr/>
        </p:nvSpPr>
        <p:spPr>
          <a:xfrm>
            <a:off x="2358139" y="3840637"/>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5"/>
          <p:cNvSpPr txBox="1"/>
          <p:nvPr/>
        </p:nvSpPr>
        <p:spPr>
          <a:xfrm>
            <a:off x="758625" y="3996351"/>
            <a:ext cx="3303000" cy="5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Tree depth restricted to some maximum depth</a:t>
            </a:r>
            <a:br>
              <a:rPr lang="en" sz="1200">
                <a:latin typeface="Proxima Nova"/>
                <a:ea typeface="Proxima Nova"/>
                <a:cs typeface="Proxima Nova"/>
                <a:sym typeface="Proxima Nova"/>
              </a:rPr>
            </a:br>
            <a:r>
              <a:rPr lang="en" sz="1200">
                <a:latin typeface="Proxima Nova"/>
                <a:ea typeface="Proxima Nova"/>
                <a:cs typeface="Proxima Nova"/>
                <a:sym typeface="Proxima Nova"/>
              </a:rPr>
              <a:t>(e.g. d=32)</a:t>
            </a:r>
            <a:endParaRPr sz="1200">
              <a:latin typeface="Proxima Nova"/>
              <a:ea typeface="Proxima Nova"/>
              <a:cs typeface="Proxima Nova"/>
              <a:sym typeface="Proxima Nova"/>
            </a:endParaRPr>
          </a:p>
        </p:txBody>
      </p:sp>
      <p:sp>
        <p:nvSpPr>
          <p:cNvPr id="451" name="Google Shape;451;p25"/>
          <p:cNvSpPr txBox="1"/>
          <p:nvPr/>
        </p:nvSpPr>
        <p:spPr>
          <a:xfrm>
            <a:off x="20331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4</a:t>
            </a:r>
            <a:endParaRPr sz="1000">
              <a:latin typeface="Proxima Nova"/>
              <a:ea typeface="Proxima Nova"/>
              <a:cs typeface="Proxima Nova"/>
              <a:sym typeface="Proxima Nova"/>
            </a:endParaRPr>
          </a:p>
        </p:txBody>
      </p:sp>
      <p:sp>
        <p:nvSpPr>
          <p:cNvPr id="452" name="Google Shape;452;p25"/>
          <p:cNvSpPr txBox="1"/>
          <p:nvPr/>
        </p:nvSpPr>
        <p:spPr>
          <a:xfrm>
            <a:off x="24903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5</a:t>
            </a:r>
            <a:endParaRPr sz="1000">
              <a:latin typeface="Proxima Nova"/>
              <a:ea typeface="Proxima Nova"/>
              <a:cs typeface="Proxima Nova"/>
              <a:sym typeface="Proxima Nova"/>
            </a:endParaRPr>
          </a:p>
        </p:txBody>
      </p:sp>
      <p:sp>
        <p:nvSpPr>
          <p:cNvPr id="453" name="Google Shape;453;p25"/>
          <p:cNvSpPr txBox="1"/>
          <p:nvPr/>
        </p:nvSpPr>
        <p:spPr>
          <a:xfrm>
            <a:off x="2940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6</a:t>
            </a:r>
            <a:endParaRPr sz="1000">
              <a:latin typeface="Proxima Nova"/>
              <a:ea typeface="Proxima Nova"/>
              <a:cs typeface="Proxima Nova"/>
              <a:sym typeface="Proxima Nova"/>
            </a:endParaRPr>
          </a:p>
        </p:txBody>
      </p:sp>
      <p:sp>
        <p:nvSpPr>
          <p:cNvPr id="454" name="Google Shape;454;p25"/>
          <p:cNvSpPr txBox="1"/>
          <p:nvPr/>
        </p:nvSpPr>
        <p:spPr>
          <a:xfrm>
            <a:off x="34119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7</a:t>
            </a:r>
            <a:endParaRPr sz="1000">
              <a:latin typeface="Proxima Nova"/>
              <a:ea typeface="Proxima Nova"/>
              <a:cs typeface="Proxima Nova"/>
              <a:sym typeface="Proxima Nova"/>
            </a:endParaRPr>
          </a:p>
        </p:txBody>
      </p:sp>
      <p:sp>
        <p:nvSpPr>
          <p:cNvPr id="455" name="Google Shape;455;p25"/>
          <p:cNvSpPr txBox="1"/>
          <p:nvPr/>
        </p:nvSpPr>
        <p:spPr>
          <a:xfrm>
            <a:off x="38691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8</a:t>
            </a:r>
            <a:endParaRPr sz="1000">
              <a:latin typeface="Proxima Nova"/>
              <a:ea typeface="Proxima Nova"/>
              <a:cs typeface="Proxima Nova"/>
              <a:sym typeface="Proxima Nova"/>
            </a:endParaRPr>
          </a:p>
        </p:txBody>
      </p:sp>
      <p:sp>
        <p:nvSpPr>
          <p:cNvPr id="456" name="Google Shape;456;p25"/>
          <p:cNvSpPr/>
          <p:nvPr/>
        </p:nvSpPr>
        <p:spPr>
          <a:xfrm>
            <a:off x="5535250" y="2571411"/>
            <a:ext cx="1029000" cy="1029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5"/>
          <p:cNvSpPr/>
          <p:nvPr/>
        </p:nvSpPr>
        <p:spPr>
          <a:xfrm>
            <a:off x="5890732" y="2266711"/>
            <a:ext cx="1029000" cy="1028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8" name="Google Shape;458;p25"/>
          <p:cNvCxnSpPr/>
          <p:nvPr/>
        </p:nvCxnSpPr>
        <p:spPr>
          <a:xfrm flipH="1">
            <a:off x="5535375" y="2266711"/>
            <a:ext cx="377100" cy="297300"/>
          </a:xfrm>
          <a:prstGeom prst="straightConnector1">
            <a:avLst/>
          </a:prstGeom>
          <a:noFill/>
          <a:ln cap="flat" cmpd="sng" w="19050">
            <a:solidFill>
              <a:srgbClr val="FF0000"/>
            </a:solidFill>
            <a:prstDash val="solid"/>
            <a:round/>
            <a:headEnd len="med" w="med" type="none"/>
            <a:tailEnd len="med" w="med" type="none"/>
          </a:ln>
        </p:spPr>
      </p:cxnSp>
      <p:cxnSp>
        <p:nvCxnSpPr>
          <p:cNvPr id="459" name="Google Shape;459;p25"/>
          <p:cNvCxnSpPr/>
          <p:nvPr/>
        </p:nvCxnSpPr>
        <p:spPr>
          <a:xfrm flipH="1">
            <a:off x="6565375" y="2281211"/>
            <a:ext cx="355500" cy="290100"/>
          </a:xfrm>
          <a:prstGeom prst="straightConnector1">
            <a:avLst/>
          </a:prstGeom>
          <a:noFill/>
          <a:ln cap="flat" cmpd="sng" w="19050">
            <a:solidFill>
              <a:srgbClr val="FF0000"/>
            </a:solidFill>
            <a:prstDash val="solid"/>
            <a:round/>
            <a:headEnd len="med" w="med" type="none"/>
            <a:tailEnd len="med" w="med" type="none"/>
          </a:ln>
        </p:spPr>
      </p:cxnSp>
      <p:cxnSp>
        <p:nvCxnSpPr>
          <p:cNvPr id="460" name="Google Shape;460;p25"/>
          <p:cNvCxnSpPr/>
          <p:nvPr/>
        </p:nvCxnSpPr>
        <p:spPr>
          <a:xfrm flipH="1">
            <a:off x="6565375" y="3311738"/>
            <a:ext cx="355500" cy="290100"/>
          </a:xfrm>
          <a:prstGeom prst="straightConnector1">
            <a:avLst/>
          </a:prstGeom>
          <a:noFill/>
          <a:ln cap="flat" cmpd="sng" w="19050">
            <a:solidFill>
              <a:srgbClr val="FF0000"/>
            </a:solidFill>
            <a:prstDash val="solid"/>
            <a:round/>
            <a:headEnd len="med" w="med" type="none"/>
            <a:tailEnd len="med" w="med" type="none"/>
          </a:ln>
        </p:spPr>
      </p:cxnSp>
      <p:cxnSp>
        <p:nvCxnSpPr>
          <p:cNvPr id="461" name="Google Shape;461;p25"/>
          <p:cNvCxnSpPr/>
          <p:nvPr/>
        </p:nvCxnSpPr>
        <p:spPr>
          <a:xfrm flipH="1">
            <a:off x="5542103" y="3304484"/>
            <a:ext cx="355500" cy="290100"/>
          </a:xfrm>
          <a:prstGeom prst="straightConnector1">
            <a:avLst/>
          </a:prstGeom>
          <a:noFill/>
          <a:ln cap="flat" cmpd="sng" w="19050">
            <a:solidFill>
              <a:srgbClr val="FF0000"/>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26"/>
          <p:cNvSpPr/>
          <p:nvPr/>
        </p:nvSpPr>
        <p:spPr>
          <a:xfrm>
            <a:off x="1559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467" name="Google Shape;467;p26"/>
          <p:cNvSpPr/>
          <p:nvPr/>
        </p:nvSpPr>
        <p:spPr>
          <a:xfrm>
            <a:off x="2016269" y="3053400"/>
            <a:ext cx="281700" cy="281700"/>
          </a:xfrm>
          <a:prstGeom prst="ellipse">
            <a:avLst/>
          </a:prstGeom>
          <a:solidFill>
            <a:srgbClr val="F3F3F3"/>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Proxima Nova"/>
              <a:ea typeface="Proxima Nova"/>
              <a:cs typeface="Proxima Nova"/>
              <a:sym typeface="Proxima Nova"/>
            </a:endParaRPr>
          </a:p>
        </p:txBody>
      </p:sp>
      <p:sp>
        <p:nvSpPr>
          <p:cNvPr id="468" name="Google Shape;468;p26"/>
          <p:cNvSpPr txBox="1"/>
          <p:nvPr/>
        </p:nvSpPr>
        <p:spPr>
          <a:xfrm>
            <a:off x="20331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4</a:t>
            </a:r>
            <a:endParaRPr sz="1000">
              <a:latin typeface="Proxima Nova"/>
              <a:ea typeface="Proxima Nova"/>
              <a:cs typeface="Proxima Nova"/>
              <a:sym typeface="Proxima Nova"/>
            </a:endParaRPr>
          </a:p>
        </p:txBody>
      </p:sp>
      <p:sp>
        <p:nvSpPr>
          <p:cNvPr id="469" name="Google Shape;469;p26"/>
          <p:cNvSpPr txBox="1"/>
          <p:nvPr/>
        </p:nvSpPr>
        <p:spPr>
          <a:xfrm>
            <a:off x="15759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3</a:t>
            </a:r>
            <a:endParaRPr sz="1000">
              <a:latin typeface="Proxima Nova"/>
              <a:ea typeface="Proxima Nova"/>
              <a:cs typeface="Proxima Nova"/>
              <a:sym typeface="Proxima Nova"/>
            </a:endParaRPr>
          </a:p>
        </p:txBody>
      </p:sp>
      <p:sp>
        <p:nvSpPr>
          <p:cNvPr id="470" name="Google Shape;470;p26"/>
          <p:cNvSpPr/>
          <p:nvPr/>
        </p:nvSpPr>
        <p:spPr>
          <a:xfrm>
            <a:off x="1101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471" name="Google Shape;471;p26"/>
          <p:cNvSpPr txBox="1"/>
          <p:nvPr/>
        </p:nvSpPr>
        <p:spPr>
          <a:xfrm>
            <a:off x="11114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2</a:t>
            </a:r>
            <a:endParaRPr sz="1000">
              <a:latin typeface="Proxima Nova"/>
              <a:ea typeface="Proxima Nova"/>
              <a:cs typeface="Proxima Nova"/>
              <a:sym typeface="Proxima Nova"/>
            </a:endParaRPr>
          </a:p>
        </p:txBody>
      </p:sp>
      <p:sp>
        <p:nvSpPr>
          <p:cNvPr id="472" name="Google Shape;472;p26"/>
          <p:cNvSpPr/>
          <p:nvPr/>
        </p:nvSpPr>
        <p:spPr>
          <a:xfrm>
            <a:off x="632494"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473" name="Google Shape;473;p26"/>
          <p:cNvSpPr txBox="1"/>
          <p:nvPr/>
        </p:nvSpPr>
        <p:spPr>
          <a:xfrm>
            <a:off x="654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1</a:t>
            </a:r>
            <a:endParaRPr sz="1000">
              <a:latin typeface="Proxima Nova"/>
              <a:ea typeface="Proxima Nova"/>
              <a:cs typeface="Proxima Nova"/>
              <a:sym typeface="Proxima Nova"/>
            </a:endParaRPr>
          </a:p>
        </p:txBody>
      </p:sp>
      <p:sp>
        <p:nvSpPr>
          <p:cNvPr id="474" name="Google Shape;474;p26"/>
          <p:cNvSpPr/>
          <p:nvPr/>
        </p:nvSpPr>
        <p:spPr>
          <a:xfrm>
            <a:off x="-9175" y="102675"/>
            <a:ext cx="19506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6"/>
          <p:cNvSpPr txBox="1"/>
          <p:nvPr/>
        </p:nvSpPr>
        <p:spPr>
          <a:xfrm>
            <a:off x="-10650" y="95075"/>
            <a:ext cx="20331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OCTREE STRUCTURE</a:t>
            </a:r>
            <a:endParaRPr>
              <a:solidFill>
                <a:srgbClr val="666666"/>
              </a:solidFill>
              <a:latin typeface="Proxima Nova"/>
              <a:ea typeface="Proxima Nova"/>
              <a:cs typeface="Proxima Nova"/>
              <a:sym typeface="Proxima Nova"/>
            </a:endParaRPr>
          </a:p>
        </p:txBody>
      </p:sp>
      <p:sp>
        <p:nvSpPr>
          <p:cNvPr id="476" name="Google Shape;476;p26"/>
          <p:cNvSpPr txBox="1"/>
          <p:nvPr/>
        </p:nvSpPr>
        <p:spPr>
          <a:xfrm>
            <a:off x="682425" y="795954"/>
            <a:ext cx="3303000" cy="6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Data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references up to 8 children</a:t>
            </a:r>
            <a:endParaRPr>
              <a:latin typeface="Proxima Nova"/>
              <a:ea typeface="Proxima Nova"/>
              <a:cs typeface="Proxima Nova"/>
              <a:sym typeface="Proxima Nova"/>
            </a:endParaRPr>
          </a:p>
        </p:txBody>
      </p:sp>
      <p:sp>
        <p:nvSpPr>
          <p:cNvPr id="477" name="Google Shape;477;p26"/>
          <p:cNvSpPr/>
          <p:nvPr/>
        </p:nvSpPr>
        <p:spPr>
          <a:xfrm>
            <a:off x="2232694" y="18342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sz="800">
              <a:latin typeface="Proxima Nova"/>
              <a:ea typeface="Proxima Nova"/>
              <a:cs typeface="Proxima Nova"/>
              <a:sym typeface="Proxima Nova"/>
            </a:endParaRPr>
          </a:p>
        </p:txBody>
      </p:sp>
      <p:sp>
        <p:nvSpPr>
          <p:cNvPr id="478" name="Google Shape;478;p26"/>
          <p:cNvSpPr txBox="1"/>
          <p:nvPr/>
        </p:nvSpPr>
        <p:spPr>
          <a:xfrm>
            <a:off x="2239938" y="1812436"/>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0</a:t>
            </a:r>
            <a:endParaRPr sz="1000">
              <a:latin typeface="Proxima Nova"/>
              <a:ea typeface="Proxima Nova"/>
              <a:cs typeface="Proxima Nova"/>
              <a:sym typeface="Proxima Nova"/>
            </a:endParaRPr>
          </a:p>
        </p:txBody>
      </p:sp>
      <p:sp>
        <p:nvSpPr>
          <p:cNvPr id="479" name="Google Shape;479;p26"/>
          <p:cNvSpPr/>
          <p:nvPr/>
        </p:nvSpPr>
        <p:spPr>
          <a:xfrm>
            <a:off x="24734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480" name="Google Shape;480;p26"/>
          <p:cNvSpPr/>
          <p:nvPr/>
        </p:nvSpPr>
        <p:spPr>
          <a:xfrm>
            <a:off x="29306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481" name="Google Shape;481;p26"/>
          <p:cNvSpPr/>
          <p:nvPr/>
        </p:nvSpPr>
        <p:spPr>
          <a:xfrm>
            <a:off x="3387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482" name="Google Shape;482;p26"/>
          <p:cNvSpPr/>
          <p:nvPr/>
        </p:nvSpPr>
        <p:spPr>
          <a:xfrm>
            <a:off x="3845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cxnSp>
        <p:nvCxnSpPr>
          <p:cNvPr id="483" name="Google Shape;483;p26"/>
          <p:cNvCxnSpPr>
            <a:stCxn id="477" idx="4"/>
            <a:endCxn id="472" idx="0"/>
          </p:cNvCxnSpPr>
          <p:nvPr/>
        </p:nvCxnSpPr>
        <p:spPr>
          <a:xfrm flipH="1">
            <a:off x="773344" y="2115900"/>
            <a:ext cx="1600200" cy="937500"/>
          </a:xfrm>
          <a:prstGeom prst="straightConnector1">
            <a:avLst/>
          </a:prstGeom>
          <a:noFill/>
          <a:ln cap="flat" cmpd="sng" w="9525">
            <a:solidFill>
              <a:schemeClr val="dk2"/>
            </a:solidFill>
            <a:prstDash val="solid"/>
            <a:round/>
            <a:headEnd len="med" w="med" type="none"/>
            <a:tailEnd len="med" w="med" type="none"/>
          </a:ln>
        </p:spPr>
      </p:cxnSp>
      <p:cxnSp>
        <p:nvCxnSpPr>
          <p:cNvPr id="484" name="Google Shape;484;p26"/>
          <p:cNvCxnSpPr>
            <a:stCxn id="477" idx="4"/>
            <a:endCxn id="470" idx="0"/>
          </p:cNvCxnSpPr>
          <p:nvPr/>
        </p:nvCxnSpPr>
        <p:spPr>
          <a:xfrm flipH="1">
            <a:off x="1242844" y="2115900"/>
            <a:ext cx="1130700" cy="937500"/>
          </a:xfrm>
          <a:prstGeom prst="straightConnector1">
            <a:avLst/>
          </a:prstGeom>
          <a:noFill/>
          <a:ln cap="flat" cmpd="sng" w="9525">
            <a:solidFill>
              <a:schemeClr val="dk2"/>
            </a:solidFill>
            <a:prstDash val="solid"/>
            <a:round/>
            <a:headEnd len="med" w="med" type="none"/>
            <a:tailEnd len="med" w="med" type="none"/>
          </a:ln>
        </p:spPr>
      </p:cxnSp>
      <p:cxnSp>
        <p:nvCxnSpPr>
          <p:cNvPr id="485" name="Google Shape;485;p26"/>
          <p:cNvCxnSpPr>
            <a:stCxn id="477" idx="4"/>
            <a:endCxn id="466" idx="0"/>
          </p:cNvCxnSpPr>
          <p:nvPr/>
        </p:nvCxnSpPr>
        <p:spPr>
          <a:xfrm flipH="1">
            <a:off x="1700044" y="2115900"/>
            <a:ext cx="673500" cy="937500"/>
          </a:xfrm>
          <a:prstGeom prst="straightConnector1">
            <a:avLst/>
          </a:prstGeom>
          <a:noFill/>
          <a:ln cap="flat" cmpd="sng" w="9525">
            <a:solidFill>
              <a:schemeClr val="dk2"/>
            </a:solidFill>
            <a:prstDash val="solid"/>
            <a:round/>
            <a:headEnd len="med" w="med" type="none"/>
            <a:tailEnd len="med" w="med" type="none"/>
          </a:ln>
        </p:spPr>
      </p:cxnSp>
      <p:cxnSp>
        <p:nvCxnSpPr>
          <p:cNvPr id="486" name="Google Shape;486;p26"/>
          <p:cNvCxnSpPr>
            <a:stCxn id="477" idx="4"/>
            <a:endCxn id="467" idx="0"/>
          </p:cNvCxnSpPr>
          <p:nvPr/>
        </p:nvCxnSpPr>
        <p:spPr>
          <a:xfrm flipH="1">
            <a:off x="2157244" y="2115900"/>
            <a:ext cx="216300" cy="937500"/>
          </a:xfrm>
          <a:prstGeom prst="straightConnector1">
            <a:avLst/>
          </a:prstGeom>
          <a:noFill/>
          <a:ln cap="flat" cmpd="sng" w="9525">
            <a:solidFill>
              <a:schemeClr val="dk2"/>
            </a:solidFill>
            <a:prstDash val="solid"/>
            <a:round/>
            <a:headEnd len="med" w="med" type="none"/>
            <a:tailEnd len="med" w="med" type="none"/>
          </a:ln>
        </p:spPr>
      </p:cxnSp>
      <p:cxnSp>
        <p:nvCxnSpPr>
          <p:cNvPr id="487" name="Google Shape;487;p26"/>
          <p:cNvCxnSpPr>
            <a:stCxn id="477" idx="4"/>
            <a:endCxn id="479" idx="0"/>
          </p:cNvCxnSpPr>
          <p:nvPr/>
        </p:nvCxnSpPr>
        <p:spPr>
          <a:xfrm>
            <a:off x="2373544" y="2115900"/>
            <a:ext cx="240900" cy="937500"/>
          </a:xfrm>
          <a:prstGeom prst="straightConnector1">
            <a:avLst/>
          </a:prstGeom>
          <a:noFill/>
          <a:ln cap="flat" cmpd="sng" w="9525">
            <a:solidFill>
              <a:schemeClr val="dk2"/>
            </a:solidFill>
            <a:prstDash val="solid"/>
            <a:round/>
            <a:headEnd len="med" w="med" type="none"/>
            <a:tailEnd len="med" w="med" type="none"/>
          </a:ln>
        </p:spPr>
      </p:cxnSp>
      <p:cxnSp>
        <p:nvCxnSpPr>
          <p:cNvPr id="488" name="Google Shape;488;p26"/>
          <p:cNvCxnSpPr>
            <a:stCxn id="477" idx="4"/>
            <a:endCxn id="480" idx="0"/>
          </p:cNvCxnSpPr>
          <p:nvPr/>
        </p:nvCxnSpPr>
        <p:spPr>
          <a:xfrm>
            <a:off x="2373544" y="2115900"/>
            <a:ext cx="698100" cy="937500"/>
          </a:xfrm>
          <a:prstGeom prst="straightConnector1">
            <a:avLst/>
          </a:prstGeom>
          <a:noFill/>
          <a:ln cap="flat" cmpd="sng" w="9525">
            <a:solidFill>
              <a:schemeClr val="dk2"/>
            </a:solidFill>
            <a:prstDash val="solid"/>
            <a:round/>
            <a:headEnd len="med" w="med" type="none"/>
            <a:tailEnd len="med" w="med" type="none"/>
          </a:ln>
        </p:spPr>
      </p:cxnSp>
      <p:cxnSp>
        <p:nvCxnSpPr>
          <p:cNvPr id="489" name="Google Shape;489;p26"/>
          <p:cNvCxnSpPr>
            <a:stCxn id="477" idx="4"/>
            <a:endCxn id="481" idx="0"/>
          </p:cNvCxnSpPr>
          <p:nvPr/>
        </p:nvCxnSpPr>
        <p:spPr>
          <a:xfrm>
            <a:off x="2373544" y="2115900"/>
            <a:ext cx="1155300" cy="937500"/>
          </a:xfrm>
          <a:prstGeom prst="straightConnector1">
            <a:avLst/>
          </a:prstGeom>
          <a:noFill/>
          <a:ln cap="flat" cmpd="sng" w="9525">
            <a:solidFill>
              <a:schemeClr val="dk2"/>
            </a:solidFill>
            <a:prstDash val="solid"/>
            <a:round/>
            <a:headEnd len="med" w="med" type="none"/>
            <a:tailEnd len="med" w="med" type="none"/>
          </a:ln>
        </p:spPr>
      </p:cxnSp>
      <p:cxnSp>
        <p:nvCxnSpPr>
          <p:cNvPr id="490" name="Google Shape;490;p26"/>
          <p:cNvCxnSpPr>
            <a:stCxn id="477" idx="4"/>
            <a:endCxn id="482" idx="0"/>
          </p:cNvCxnSpPr>
          <p:nvPr/>
        </p:nvCxnSpPr>
        <p:spPr>
          <a:xfrm>
            <a:off x="2373544" y="2115900"/>
            <a:ext cx="1612500" cy="937500"/>
          </a:xfrm>
          <a:prstGeom prst="straightConnector1">
            <a:avLst/>
          </a:prstGeom>
          <a:noFill/>
          <a:ln cap="flat" cmpd="sng" w="9525">
            <a:solidFill>
              <a:schemeClr val="dk2"/>
            </a:solidFill>
            <a:prstDash val="solid"/>
            <a:round/>
            <a:headEnd len="med" w="med" type="none"/>
            <a:tailEnd len="med" w="med" type="none"/>
          </a:ln>
        </p:spPr>
      </p:cxnSp>
      <p:sp>
        <p:nvSpPr>
          <p:cNvPr id="491" name="Google Shape;491;p26"/>
          <p:cNvSpPr txBox="1"/>
          <p:nvPr/>
        </p:nvSpPr>
        <p:spPr>
          <a:xfrm>
            <a:off x="4881250" y="795950"/>
            <a:ext cx="3752400" cy="8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Spatial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represents an axis aligned sub-volume of the parent node</a:t>
            </a:r>
            <a:endParaRPr>
              <a:latin typeface="Proxima Nova"/>
              <a:ea typeface="Proxima Nova"/>
              <a:cs typeface="Proxima Nova"/>
              <a:sym typeface="Proxima Nova"/>
            </a:endParaRPr>
          </a:p>
        </p:txBody>
      </p:sp>
      <p:sp>
        <p:nvSpPr>
          <p:cNvPr id="492" name="Google Shape;492;p26"/>
          <p:cNvSpPr/>
          <p:nvPr/>
        </p:nvSpPr>
        <p:spPr>
          <a:xfrm>
            <a:off x="5535350" y="2547984"/>
            <a:ext cx="2060700" cy="20607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6"/>
          <p:cNvSpPr/>
          <p:nvPr/>
        </p:nvSpPr>
        <p:spPr>
          <a:xfrm>
            <a:off x="6249710" y="1963509"/>
            <a:ext cx="2060700" cy="20607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94" name="Google Shape;494;p26"/>
          <p:cNvCxnSpPr/>
          <p:nvPr/>
        </p:nvCxnSpPr>
        <p:spPr>
          <a:xfrm flipH="1">
            <a:off x="5539751" y="1963499"/>
            <a:ext cx="713700" cy="576600"/>
          </a:xfrm>
          <a:prstGeom prst="straightConnector1">
            <a:avLst/>
          </a:prstGeom>
          <a:noFill/>
          <a:ln cap="flat" cmpd="sng" w="9525">
            <a:solidFill>
              <a:srgbClr val="B7B7B7"/>
            </a:solidFill>
            <a:prstDash val="solid"/>
            <a:round/>
            <a:headEnd len="med" w="med" type="none"/>
            <a:tailEnd len="med" w="med" type="none"/>
          </a:ln>
        </p:spPr>
      </p:cxnSp>
      <p:cxnSp>
        <p:nvCxnSpPr>
          <p:cNvPr id="495" name="Google Shape;495;p26"/>
          <p:cNvCxnSpPr/>
          <p:nvPr/>
        </p:nvCxnSpPr>
        <p:spPr>
          <a:xfrm flipH="1">
            <a:off x="7593899" y="1962839"/>
            <a:ext cx="713700" cy="584100"/>
          </a:xfrm>
          <a:prstGeom prst="straightConnector1">
            <a:avLst/>
          </a:prstGeom>
          <a:noFill/>
          <a:ln cap="flat" cmpd="sng" w="9525">
            <a:solidFill>
              <a:srgbClr val="B7B7B7"/>
            </a:solidFill>
            <a:prstDash val="solid"/>
            <a:round/>
            <a:headEnd len="med" w="med" type="none"/>
            <a:tailEnd len="med" w="med" type="none"/>
          </a:ln>
        </p:spPr>
      </p:cxnSp>
      <p:cxnSp>
        <p:nvCxnSpPr>
          <p:cNvPr id="496" name="Google Shape;496;p26"/>
          <p:cNvCxnSpPr/>
          <p:nvPr/>
        </p:nvCxnSpPr>
        <p:spPr>
          <a:xfrm flipH="1">
            <a:off x="7609758" y="4026303"/>
            <a:ext cx="706500" cy="584100"/>
          </a:xfrm>
          <a:prstGeom prst="straightConnector1">
            <a:avLst/>
          </a:prstGeom>
          <a:noFill/>
          <a:ln cap="flat" cmpd="sng" w="9525">
            <a:solidFill>
              <a:srgbClr val="B7B7B7"/>
            </a:solidFill>
            <a:prstDash val="solid"/>
            <a:round/>
            <a:headEnd len="med" w="med" type="none"/>
            <a:tailEnd len="med" w="med" type="none"/>
          </a:ln>
        </p:spPr>
      </p:cxnSp>
      <p:cxnSp>
        <p:nvCxnSpPr>
          <p:cNvPr id="497" name="Google Shape;497;p26"/>
          <p:cNvCxnSpPr/>
          <p:nvPr/>
        </p:nvCxnSpPr>
        <p:spPr>
          <a:xfrm flipH="1">
            <a:off x="5540548" y="4026303"/>
            <a:ext cx="713700" cy="584100"/>
          </a:xfrm>
          <a:prstGeom prst="straightConnector1">
            <a:avLst/>
          </a:prstGeom>
          <a:noFill/>
          <a:ln cap="flat" cmpd="sng" w="9525">
            <a:solidFill>
              <a:srgbClr val="B7B7B7"/>
            </a:solidFill>
            <a:prstDash val="solid"/>
            <a:round/>
            <a:headEnd len="med" w="med" type="none"/>
            <a:tailEnd len="med" w="med" type="none"/>
          </a:ln>
        </p:spPr>
      </p:cxnSp>
      <p:cxnSp>
        <p:nvCxnSpPr>
          <p:cNvPr id="498" name="Google Shape;498;p26"/>
          <p:cNvCxnSpPr/>
          <p:nvPr/>
        </p:nvCxnSpPr>
        <p:spPr>
          <a:xfrm flipH="1">
            <a:off x="6564419" y="1963509"/>
            <a:ext cx="686700" cy="591900"/>
          </a:xfrm>
          <a:prstGeom prst="straightConnector1">
            <a:avLst/>
          </a:prstGeom>
          <a:noFill/>
          <a:ln cap="flat" cmpd="sng" w="9525">
            <a:solidFill>
              <a:srgbClr val="B7B7B7"/>
            </a:solidFill>
            <a:prstDash val="solid"/>
            <a:round/>
            <a:headEnd len="med" w="med" type="none"/>
            <a:tailEnd len="med" w="med" type="none"/>
          </a:ln>
        </p:spPr>
      </p:cxnSp>
      <p:cxnSp>
        <p:nvCxnSpPr>
          <p:cNvPr id="499" name="Google Shape;499;p26"/>
          <p:cNvCxnSpPr/>
          <p:nvPr/>
        </p:nvCxnSpPr>
        <p:spPr>
          <a:xfrm flipH="1">
            <a:off x="7595307" y="2993755"/>
            <a:ext cx="714900" cy="585600"/>
          </a:xfrm>
          <a:prstGeom prst="straightConnector1">
            <a:avLst/>
          </a:prstGeom>
          <a:noFill/>
          <a:ln cap="flat" cmpd="sng" w="9525">
            <a:solidFill>
              <a:srgbClr val="B7B7B7"/>
            </a:solidFill>
            <a:prstDash val="solid"/>
            <a:round/>
            <a:headEnd len="med" w="med" type="none"/>
            <a:tailEnd len="med" w="med" type="none"/>
          </a:ln>
        </p:spPr>
      </p:cxnSp>
      <p:cxnSp>
        <p:nvCxnSpPr>
          <p:cNvPr id="500" name="Google Shape;500;p26"/>
          <p:cNvCxnSpPr>
            <a:endCxn id="492" idx="2"/>
          </p:cNvCxnSpPr>
          <p:nvPr/>
        </p:nvCxnSpPr>
        <p:spPr>
          <a:xfrm>
            <a:off x="6565700" y="2548284"/>
            <a:ext cx="0" cy="2060400"/>
          </a:xfrm>
          <a:prstGeom prst="straightConnector1">
            <a:avLst/>
          </a:prstGeom>
          <a:noFill/>
          <a:ln cap="flat" cmpd="sng" w="9525">
            <a:solidFill>
              <a:srgbClr val="B7B7B7"/>
            </a:solidFill>
            <a:prstDash val="solid"/>
            <a:round/>
            <a:headEnd len="med" w="med" type="none"/>
            <a:tailEnd len="med" w="med" type="none"/>
          </a:ln>
        </p:spPr>
      </p:cxnSp>
      <p:cxnSp>
        <p:nvCxnSpPr>
          <p:cNvPr id="501" name="Google Shape;501;p26"/>
          <p:cNvCxnSpPr>
            <a:stCxn id="493" idx="0"/>
            <a:endCxn id="493" idx="2"/>
          </p:cNvCxnSpPr>
          <p:nvPr/>
        </p:nvCxnSpPr>
        <p:spPr>
          <a:xfrm>
            <a:off x="7280060" y="1963509"/>
            <a:ext cx="0" cy="2060700"/>
          </a:xfrm>
          <a:prstGeom prst="straightConnector1">
            <a:avLst/>
          </a:prstGeom>
          <a:noFill/>
          <a:ln cap="flat" cmpd="sng" w="9525">
            <a:solidFill>
              <a:srgbClr val="B7B7B7"/>
            </a:solidFill>
            <a:prstDash val="solid"/>
            <a:round/>
            <a:headEnd len="med" w="med" type="none"/>
            <a:tailEnd len="med" w="med" type="none"/>
          </a:ln>
        </p:spPr>
      </p:cxnSp>
      <p:cxnSp>
        <p:nvCxnSpPr>
          <p:cNvPr id="502" name="Google Shape;502;p26"/>
          <p:cNvCxnSpPr>
            <a:stCxn id="493" idx="2"/>
            <a:endCxn id="492" idx="2"/>
          </p:cNvCxnSpPr>
          <p:nvPr/>
        </p:nvCxnSpPr>
        <p:spPr>
          <a:xfrm flipH="1">
            <a:off x="6565760" y="402420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503" name="Google Shape;503;p26"/>
          <p:cNvCxnSpPr>
            <a:stCxn id="493" idx="1"/>
            <a:endCxn id="492" idx="1"/>
          </p:cNvCxnSpPr>
          <p:nvPr/>
        </p:nvCxnSpPr>
        <p:spPr>
          <a:xfrm flipH="1">
            <a:off x="5535410" y="299385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504" name="Google Shape;504;p26"/>
          <p:cNvCxnSpPr/>
          <p:nvPr/>
        </p:nvCxnSpPr>
        <p:spPr>
          <a:xfrm>
            <a:off x="5900967" y="2267103"/>
            <a:ext cx="0" cy="2061900"/>
          </a:xfrm>
          <a:prstGeom prst="straightConnector1">
            <a:avLst/>
          </a:prstGeom>
          <a:noFill/>
          <a:ln cap="flat" cmpd="sng" w="9525">
            <a:solidFill>
              <a:srgbClr val="B7B7B7"/>
            </a:solidFill>
            <a:prstDash val="solid"/>
            <a:round/>
            <a:headEnd len="med" w="med" type="none"/>
            <a:tailEnd len="med" w="med" type="none"/>
          </a:ln>
        </p:spPr>
      </p:cxnSp>
      <p:cxnSp>
        <p:nvCxnSpPr>
          <p:cNvPr id="505" name="Google Shape;505;p26"/>
          <p:cNvCxnSpPr/>
          <p:nvPr/>
        </p:nvCxnSpPr>
        <p:spPr>
          <a:xfrm>
            <a:off x="5898451" y="4319412"/>
            <a:ext cx="2070600" cy="0"/>
          </a:xfrm>
          <a:prstGeom prst="straightConnector1">
            <a:avLst/>
          </a:prstGeom>
          <a:noFill/>
          <a:ln cap="flat" cmpd="sng" w="9525">
            <a:solidFill>
              <a:srgbClr val="B7B7B7"/>
            </a:solidFill>
            <a:prstDash val="solid"/>
            <a:round/>
            <a:headEnd len="med" w="med" type="none"/>
            <a:tailEnd len="med" w="med" type="none"/>
          </a:ln>
        </p:spPr>
      </p:cxnSp>
      <p:cxnSp>
        <p:nvCxnSpPr>
          <p:cNvPr id="506" name="Google Shape;506;p26"/>
          <p:cNvCxnSpPr/>
          <p:nvPr/>
        </p:nvCxnSpPr>
        <p:spPr>
          <a:xfrm rot="10800000">
            <a:off x="7955754" y="2267233"/>
            <a:ext cx="0" cy="2076300"/>
          </a:xfrm>
          <a:prstGeom prst="straightConnector1">
            <a:avLst/>
          </a:prstGeom>
          <a:noFill/>
          <a:ln cap="flat" cmpd="sng" w="9525">
            <a:solidFill>
              <a:srgbClr val="B7B7B7"/>
            </a:solidFill>
            <a:prstDash val="solid"/>
            <a:round/>
            <a:headEnd len="med" w="med" type="none"/>
            <a:tailEnd len="med" w="med" type="none"/>
          </a:ln>
        </p:spPr>
      </p:cxnSp>
      <p:cxnSp>
        <p:nvCxnSpPr>
          <p:cNvPr id="507" name="Google Shape;507;p26"/>
          <p:cNvCxnSpPr/>
          <p:nvPr/>
        </p:nvCxnSpPr>
        <p:spPr>
          <a:xfrm rot="10800000">
            <a:off x="5915452" y="2267116"/>
            <a:ext cx="2033100" cy="0"/>
          </a:xfrm>
          <a:prstGeom prst="straightConnector1">
            <a:avLst/>
          </a:prstGeom>
          <a:noFill/>
          <a:ln cap="flat" cmpd="sng" w="9525">
            <a:solidFill>
              <a:srgbClr val="B7B7B7"/>
            </a:solidFill>
            <a:prstDash val="solid"/>
            <a:round/>
            <a:headEnd len="med" w="med" type="none"/>
            <a:tailEnd len="med" w="med" type="none"/>
          </a:ln>
        </p:spPr>
      </p:cxnSp>
      <p:cxnSp>
        <p:nvCxnSpPr>
          <p:cNvPr id="508" name="Google Shape;508;p26"/>
          <p:cNvCxnSpPr>
            <a:stCxn id="492" idx="1"/>
          </p:cNvCxnSpPr>
          <p:nvPr/>
        </p:nvCxnSpPr>
        <p:spPr>
          <a:xfrm>
            <a:off x="5535350" y="3578334"/>
            <a:ext cx="2074200" cy="0"/>
          </a:xfrm>
          <a:prstGeom prst="straightConnector1">
            <a:avLst/>
          </a:prstGeom>
          <a:noFill/>
          <a:ln cap="flat" cmpd="sng" w="9525">
            <a:solidFill>
              <a:srgbClr val="B7B7B7"/>
            </a:solidFill>
            <a:prstDash val="solid"/>
            <a:round/>
            <a:headEnd len="med" w="med" type="none"/>
            <a:tailEnd len="med" w="med" type="none"/>
          </a:ln>
        </p:spPr>
      </p:cxnSp>
      <p:cxnSp>
        <p:nvCxnSpPr>
          <p:cNvPr id="509" name="Google Shape;509;p26"/>
          <p:cNvCxnSpPr>
            <a:stCxn id="493" idx="3"/>
          </p:cNvCxnSpPr>
          <p:nvPr/>
        </p:nvCxnSpPr>
        <p:spPr>
          <a:xfrm rot="10800000">
            <a:off x="6249710" y="2993859"/>
            <a:ext cx="2060700" cy="0"/>
          </a:xfrm>
          <a:prstGeom prst="straightConnector1">
            <a:avLst/>
          </a:prstGeom>
          <a:noFill/>
          <a:ln cap="flat" cmpd="sng" w="9525">
            <a:solidFill>
              <a:srgbClr val="B7B7B7"/>
            </a:solidFill>
            <a:prstDash val="solid"/>
            <a:round/>
            <a:headEnd len="med" w="med" type="none"/>
            <a:tailEnd len="med" w="med" type="none"/>
          </a:ln>
        </p:spPr>
      </p:cxnSp>
      <p:cxnSp>
        <p:nvCxnSpPr>
          <p:cNvPr id="510" name="Google Shape;510;p26"/>
          <p:cNvCxnSpPr/>
          <p:nvPr/>
        </p:nvCxnSpPr>
        <p:spPr>
          <a:xfrm flipH="1">
            <a:off x="6564365" y="2995311"/>
            <a:ext cx="728100" cy="584100"/>
          </a:xfrm>
          <a:prstGeom prst="straightConnector1">
            <a:avLst/>
          </a:prstGeom>
          <a:noFill/>
          <a:ln cap="flat" cmpd="sng" w="9525">
            <a:solidFill>
              <a:srgbClr val="B7B7B7"/>
            </a:solidFill>
            <a:prstDash val="solid"/>
            <a:round/>
            <a:headEnd len="med" w="med" type="none"/>
            <a:tailEnd len="med" w="med" type="none"/>
          </a:ln>
        </p:spPr>
      </p:cxnSp>
      <p:cxnSp>
        <p:nvCxnSpPr>
          <p:cNvPr id="511" name="Google Shape;511;p26"/>
          <p:cNvCxnSpPr/>
          <p:nvPr/>
        </p:nvCxnSpPr>
        <p:spPr>
          <a:xfrm>
            <a:off x="5915370" y="3276491"/>
            <a:ext cx="2047800" cy="0"/>
          </a:xfrm>
          <a:prstGeom prst="straightConnector1">
            <a:avLst/>
          </a:prstGeom>
          <a:noFill/>
          <a:ln cap="flat" cmpd="sng" w="9525">
            <a:solidFill>
              <a:srgbClr val="B7B7B7"/>
            </a:solidFill>
            <a:prstDash val="solid"/>
            <a:round/>
            <a:headEnd len="med" w="med" type="none"/>
            <a:tailEnd len="med" w="med" type="none"/>
          </a:ln>
        </p:spPr>
      </p:cxnSp>
      <p:cxnSp>
        <p:nvCxnSpPr>
          <p:cNvPr id="512" name="Google Shape;512;p26"/>
          <p:cNvCxnSpPr/>
          <p:nvPr/>
        </p:nvCxnSpPr>
        <p:spPr>
          <a:xfrm>
            <a:off x="6910335" y="2274326"/>
            <a:ext cx="0" cy="2061900"/>
          </a:xfrm>
          <a:prstGeom prst="straightConnector1">
            <a:avLst/>
          </a:prstGeom>
          <a:noFill/>
          <a:ln cap="flat" cmpd="sng" w="9525">
            <a:solidFill>
              <a:srgbClr val="B7B7B7"/>
            </a:solidFill>
            <a:prstDash val="solid"/>
            <a:round/>
            <a:headEnd len="med" w="med" type="none"/>
            <a:tailEnd len="med" w="med" type="none"/>
          </a:ln>
        </p:spPr>
      </p:cxnSp>
      <p:sp>
        <p:nvSpPr>
          <p:cNvPr id="513" name="Google Shape;513;p26"/>
          <p:cNvSpPr/>
          <p:nvPr/>
        </p:nvSpPr>
        <p:spPr>
          <a:xfrm>
            <a:off x="2358139" y="3633460"/>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6"/>
          <p:cNvSpPr/>
          <p:nvPr/>
        </p:nvSpPr>
        <p:spPr>
          <a:xfrm>
            <a:off x="2358139" y="3737049"/>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6"/>
          <p:cNvSpPr/>
          <p:nvPr/>
        </p:nvSpPr>
        <p:spPr>
          <a:xfrm>
            <a:off x="2358139" y="3840637"/>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6"/>
          <p:cNvSpPr txBox="1"/>
          <p:nvPr/>
        </p:nvSpPr>
        <p:spPr>
          <a:xfrm>
            <a:off x="758625" y="3996351"/>
            <a:ext cx="3303000" cy="5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Tree depth restricted to some maximum depth</a:t>
            </a:r>
            <a:br>
              <a:rPr lang="en" sz="1200">
                <a:latin typeface="Proxima Nova"/>
                <a:ea typeface="Proxima Nova"/>
                <a:cs typeface="Proxima Nova"/>
                <a:sym typeface="Proxima Nova"/>
              </a:rPr>
            </a:br>
            <a:r>
              <a:rPr lang="en" sz="1200">
                <a:latin typeface="Proxima Nova"/>
                <a:ea typeface="Proxima Nova"/>
                <a:cs typeface="Proxima Nova"/>
                <a:sym typeface="Proxima Nova"/>
              </a:rPr>
              <a:t>(e.g. d=32)</a:t>
            </a:r>
            <a:endParaRPr sz="1200">
              <a:latin typeface="Proxima Nova"/>
              <a:ea typeface="Proxima Nova"/>
              <a:cs typeface="Proxima Nova"/>
              <a:sym typeface="Proxima Nova"/>
            </a:endParaRPr>
          </a:p>
        </p:txBody>
      </p:sp>
      <p:sp>
        <p:nvSpPr>
          <p:cNvPr id="517" name="Google Shape;517;p26"/>
          <p:cNvSpPr txBox="1"/>
          <p:nvPr/>
        </p:nvSpPr>
        <p:spPr>
          <a:xfrm>
            <a:off x="24903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5</a:t>
            </a:r>
            <a:endParaRPr sz="1000">
              <a:latin typeface="Proxima Nova"/>
              <a:ea typeface="Proxima Nova"/>
              <a:cs typeface="Proxima Nova"/>
              <a:sym typeface="Proxima Nova"/>
            </a:endParaRPr>
          </a:p>
        </p:txBody>
      </p:sp>
      <p:sp>
        <p:nvSpPr>
          <p:cNvPr id="518" name="Google Shape;518;p26"/>
          <p:cNvSpPr txBox="1"/>
          <p:nvPr/>
        </p:nvSpPr>
        <p:spPr>
          <a:xfrm>
            <a:off x="2940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6</a:t>
            </a:r>
            <a:endParaRPr sz="1000">
              <a:latin typeface="Proxima Nova"/>
              <a:ea typeface="Proxima Nova"/>
              <a:cs typeface="Proxima Nova"/>
              <a:sym typeface="Proxima Nova"/>
            </a:endParaRPr>
          </a:p>
        </p:txBody>
      </p:sp>
      <p:sp>
        <p:nvSpPr>
          <p:cNvPr id="519" name="Google Shape;519;p26"/>
          <p:cNvSpPr txBox="1"/>
          <p:nvPr/>
        </p:nvSpPr>
        <p:spPr>
          <a:xfrm>
            <a:off x="34119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7</a:t>
            </a:r>
            <a:endParaRPr sz="1000">
              <a:latin typeface="Proxima Nova"/>
              <a:ea typeface="Proxima Nova"/>
              <a:cs typeface="Proxima Nova"/>
              <a:sym typeface="Proxima Nova"/>
            </a:endParaRPr>
          </a:p>
        </p:txBody>
      </p:sp>
      <p:sp>
        <p:nvSpPr>
          <p:cNvPr id="520" name="Google Shape;520;p26"/>
          <p:cNvSpPr txBox="1"/>
          <p:nvPr/>
        </p:nvSpPr>
        <p:spPr>
          <a:xfrm>
            <a:off x="38691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8</a:t>
            </a:r>
            <a:endParaRPr sz="1000">
              <a:latin typeface="Proxima Nova"/>
              <a:ea typeface="Proxima Nova"/>
              <a:cs typeface="Proxima Nova"/>
              <a:sym typeface="Proxima Nova"/>
            </a:endParaRPr>
          </a:p>
        </p:txBody>
      </p:sp>
      <p:sp>
        <p:nvSpPr>
          <p:cNvPr id="521" name="Google Shape;521;p26"/>
          <p:cNvSpPr/>
          <p:nvPr/>
        </p:nvSpPr>
        <p:spPr>
          <a:xfrm>
            <a:off x="6547614" y="2571411"/>
            <a:ext cx="1029000" cy="1029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6"/>
          <p:cNvSpPr/>
          <p:nvPr/>
        </p:nvSpPr>
        <p:spPr>
          <a:xfrm>
            <a:off x="6903096" y="2266711"/>
            <a:ext cx="1029000" cy="1028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3" name="Google Shape;523;p26"/>
          <p:cNvCxnSpPr/>
          <p:nvPr/>
        </p:nvCxnSpPr>
        <p:spPr>
          <a:xfrm flipH="1">
            <a:off x="6547739" y="2266711"/>
            <a:ext cx="377100" cy="297300"/>
          </a:xfrm>
          <a:prstGeom prst="straightConnector1">
            <a:avLst/>
          </a:prstGeom>
          <a:noFill/>
          <a:ln cap="flat" cmpd="sng" w="19050">
            <a:solidFill>
              <a:srgbClr val="FF0000"/>
            </a:solidFill>
            <a:prstDash val="solid"/>
            <a:round/>
            <a:headEnd len="med" w="med" type="none"/>
            <a:tailEnd len="med" w="med" type="none"/>
          </a:ln>
        </p:spPr>
      </p:cxnSp>
      <p:cxnSp>
        <p:nvCxnSpPr>
          <p:cNvPr id="524" name="Google Shape;524;p26"/>
          <p:cNvCxnSpPr/>
          <p:nvPr/>
        </p:nvCxnSpPr>
        <p:spPr>
          <a:xfrm flipH="1">
            <a:off x="7577739" y="2281211"/>
            <a:ext cx="355500" cy="290100"/>
          </a:xfrm>
          <a:prstGeom prst="straightConnector1">
            <a:avLst/>
          </a:prstGeom>
          <a:noFill/>
          <a:ln cap="flat" cmpd="sng" w="19050">
            <a:solidFill>
              <a:srgbClr val="FF0000"/>
            </a:solidFill>
            <a:prstDash val="solid"/>
            <a:round/>
            <a:headEnd len="med" w="med" type="none"/>
            <a:tailEnd len="med" w="med" type="none"/>
          </a:ln>
        </p:spPr>
      </p:cxnSp>
      <p:cxnSp>
        <p:nvCxnSpPr>
          <p:cNvPr id="525" name="Google Shape;525;p26"/>
          <p:cNvCxnSpPr/>
          <p:nvPr/>
        </p:nvCxnSpPr>
        <p:spPr>
          <a:xfrm flipH="1">
            <a:off x="7577739" y="3311738"/>
            <a:ext cx="355500" cy="290100"/>
          </a:xfrm>
          <a:prstGeom prst="straightConnector1">
            <a:avLst/>
          </a:prstGeom>
          <a:noFill/>
          <a:ln cap="flat" cmpd="sng" w="19050">
            <a:solidFill>
              <a:srgbClr val="FF0000"/>
            </a:solidFill>
            <a:prstDash val="solid"/>
            <a:round/>
            <a:headEnd len="med" w="med" type="none"/>
            <a:tailEnd len="med" w="med" type="none"/>
          </a:ln>
        </p:spPr>
      </p:cxnSp>
      <p:cxnSp>
        <p:nvCxnSpPr>
          <p:cNvPr id="526" name="Google Shape;526;p26"/>
          <p:cNvCxnSpPr/>
          <p:nvPr/>
        </p:nvCxnSpPr>
        <p:spPr>
          <a:xfrm flipH="1">
            <a:off x="6554466" y="3304484"/>
            <a:ext cx="355500" cy="290100"/>
          </a:xfrm>
          <a:prstGeom prst="straightConnector1">
            <a:avLst/>
          </a:prstGeom>
          <a:noFill/>
          <a:ln cap="flat" cmpd="sng" w="19050">
            <a:solidFill>
              <a:srgbClr val="FF0000"/>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27"/>
          <p:cNvSpPr/>
          <p:nvPr/>
        </p:nvSpPr>
        <p:spPr>
          <a:xfrm>
            <a:off x="20162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Proxima Nova"/>
              <a:ea typeface="Proxima Nova"/>
              <a:cs typeface="Proxima Nova"/>
              <a:sym typeface="Proxima Nova"/>
            </a:endParaRPr>
          </a:p>
        </p:txBody>
      </p:sp>
      <p:sp>
        <p:nvSpPr>
          <p:cNvPr id="532" name="Google Shape;532;p27"/>
          <p:cNvSpPr/>
          <p:nvPr/>
        </p:nvSpPr>
        <p:spPr>
          <a:xfrm>
            <a:off x="2473469" y="3053400"/>
            <a:ext cx="281700" cy="281700"/>
          </a:xfrm>
          <a:prstGeom prst="ellipse">
            <a:avLst/>
          </a:prstGeom>
          <a:solidFill>
            <a:srgbClr val="F3F3F3"/>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533" name="Google Shape;533;p27"/>
          <p:cNvSpPr txBox="1"/>
          <p:nvPr/>
        </p:nvSpPr>
        <p:spPr>
          <a:xfrm>
            <a:off x="24903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5</a:t>
            </a:r>
            <a:endParaRPr sz="1000">
              <a:latin typeface="Proxima Nova"/>
              <a:ea typeface="Proxima Nova"/>
              <a:cs typeface="Proxima Nova"/>
              <a:sym typeface="Proxima Nova"/>
            </a:endParaRPr>
          </a:p>
        </p:txBody>
      </p:sp>
      <p:sp>
        <p:nvSpPr>
          <p:cNvPr id="534" name="Google Shape;534;p27"/>
          <p:cNvSpPr txBox="1"/>
          <p:nvPr/>
        </p:nvSpPr>
        <p:spPr>
          <a:xfrm>
            <a:off x="20331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4</a:t>
            </a:r>
            <a:endParaRPr sz="1000">
              <a:latin typeface="Proxima Nova"/>
              <a:ea typeface="Proxima Nova"/>
              <a:cs typeface="Proxima Nova"/>
              <a:sym typeface="Proxima Nova"/>
            </a:endParaRPr>
          </a:p>
        </p:txBody>
      </p:sp>
      <p:sp>
        <p:nvSpPr>
          <p:cNvPr id="535" name="Google Shape;535;p27"/>
          <p:cNvSpPr/>
          <p:nvPr/>
        </p:nvSpPr>
        <p:spPr>
          <a:xfrm>
            <a:off x="1559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536" name="Google Shape;536;p27"/>
          <p:cNvSpPr txBox="1"/>
          <p:nvPr/>
        </p:nvSpPr>
        <p:spPr>
          <a:xfrm>
            <a:off x="15759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3</a:t>
            </a:r>
            <a:endParaRPr sz="1000">
              <a:latin typeface="Proxima Nova"/>
              <a:ea typeface="Proxima Nova"/>
              <a:cs typeface="Proxima Nova"/>
              <a:sym typeface="Proxima Nova"/>
            </a:endParaRPr>
          </a:p>
        </p:txBody>
      </p:sp>
      <p:sp>
        <p:nvSpPr>
          <p:cNvPr id="537" name="Google Shape;537;p27"/>
          <p:cNvSpPr/>
          <p:nvPr/>
        </p:nvSpPr>
        <p:spPr>
          <a:xfrm>
            <a:off x="1101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538" name="Google Shape;538;p27"/>
          <p:cNvSpPr txBox="1"/>
          <p:nvPr/>
        </p:nvSpPr>
        <p:spPr>
          <a:xfrm>
            <a:off x="11114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2</a:t>
            </a:r>
            <a:endParaRPr sz="1000">
              <a:latin typeface="Proxima Nova"/>
              <a:ea typeface="Proxima Nova"/>
              <a:cs typeface="Proxima Nova"/>
              <a:sym typeface="Proxima Nova"/>
            </a:endParaRPr>
          </a:p>
        </p:txBody>
      </p:sp>
      <p:sp>
        <p:nvSpPr>
          <p:cNvPr id="539" name="Google Shape;539;p27"/>
          <p:cNvSpPr/>
          <p:nvPr/>
        </p:nvSpPr>
        <p:spPr>
          <a:xfrm>
            <a:off x="632494"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540" name="Google Shape;540;p27"/>
          <p:cNvSpPr txBox="1"/>
          <p:nvPr/>
        </p:nvSpPr>
        <p:spPr>
          <a:xfrm>
            <a:off x="654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1</a:t>
            </a:r>
            <a:endParaRPr sz="1000">
              <a:latin typeface="Proxima Nova"/>
              <a:ea typeface="Proxima Nova"/>
              <a:cs typeface="Proxima Nova"/>
              <a:sym typeface="Proxima Nova"/>
            </a:endParaRPr>
          </a:p>
        </p:txBody>
      </p:sp>
      <p:sp>
        <p:nvSpPr>
          <p:cNvPr id="541" name="Google Shape;541;p27"/>
          <p:cNvSpPr/>
          <p:nvPr/>
        </p:nvSpPr>
        <p:spPr>
          <a:xfrm>
            <a:off x="-9175" y="102675"/>
            <a:ext cx="19506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7"/>
          <p:cNvSpPr txBox="1"/>
          <p:nvPr/>
        </p:nvSpPr>
        <p:spPr>
          <a:xfrm>
            <a:off x="-10650" y="95075"/>
            <a:ext cx="20331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OCTREE STRUCTURE</a:t>
            </a:r>
            <a:endParaRPr>
              <a:solidFill>
                <a:srgbClr val="666666"/>
              </a:solidFill>
              <a:latin typeface="Proxima Nova"/>
              <a:ea typeface="Proxima Nova"/>
              <a:cs typeface="Proxima Nova"/>
              <a:sym typeface="Proxima Nova"/>
            </a:endParaRPr>
          </a:p>
        </p:txBody>
      </p:sp>
      <p:sp>
        <p:nvSpPr>
          <p:cNvPr id="543" name="Google Shape;543;p27"/>
          <p:cNvSpPr txBox="1"/>
          <p:nvPr/>
        </p:nvSpPr>
        <p:spPr>
          <a:xfrm>
            <a:off x="682425" y="795954"/>
            <a:ext cx="3303000" cy="6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Data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references up to 8 children</a:t>
            </a:r>
            <a:endParaRPr>
              <a:latin typeface="Proxima Nova"/>
              <a:ea typeface="Proxima Nova"/>
              <a:cs typeface="Proxima Nova"/>
              <a:sym typeface="Proxima Nova"/>
            </a:endParaRPr>
          </a:p>
        </p:txBody>
      </p:sp>
      <p:sp>
        <p:nvSpPr>
          <p:cNvPr id="544" name="Google Shape;544;p27"/>
          <p:cNvSpPr/>
          <p:nvPr/>
        </p:nvSpPr>
        <p:spPr>
          <a:xfrm>
            <a:off x="2232694" y="18342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sz="800">
              <a:latin typeface="Proxima Nova"/>
              <a:ea typeface="Proxima Nova"/>
              <a:cs typeface="Proxima Nova"/>
              <a:sym typeface="Proxima Nova"/>
            </a:endParaRPr>
          </a:p>
        </p:txBody>
      </p:sp>
      <p:sp>
        <p:nvSpPr>
          <p:cNvPr id="545" name="Google Shape;545;p27"/>
          <p:cNvSpPr txBox="1"/>
          <p:nvPr/>
        </p:nvSpPr>
        <p:spPr>
          <a:xfrm>
            <a:off x="2239938" y="1812436"/>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0</a:t>
            </a:r>
            <a:endParaRPr sz="1000">
              <a:latin typeface="Proxima Nova"/>
              <a:ea typeface="Proxima Nova"/>
              <a:cs typeface="Proxima Nova"/>
              <a:sym typeface="Proxima Nova"/>
            </a:endParaRPr>
          </a:p>
        </p:txBody>
      </p:sp>
      <p:sp>
        <p:nvSpPr>
          <p:cNvPr id="546" name="Google Shape;546;p27"/>
          <p:cNvSpPr/>
          <p:nvPr/>
        </p:nvSpPr>
        <p:spPr>
          <a:xfrm>
            <a:off x="29306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547" name="Google Shape;547;p27"/>
          <p:cNvSpPr/>
          <p:nvPr/>
        </p:nvSpPr>
        <p:spPr>
          <a:xfrm>
            <a:off x="3387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548" name="Google Shape;548;p27"/>
          <p:cNvSpPr/>
          <p:nvPr/>
        </p:nvSpPr>
        <p:spPr>
          <a:xfrm>
            <a:off x="3845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cxnSp>
        <p:nvCxnSpPr>
          <p:cNvPr id="549" name="Google Shape;549;p27"/>
          <p:cNvCxnSpPr>
            <a:stCxn id="544" idx="4"/>
            <a:endCxn id="539" idx="0"/>
          </p:cNvCxnSpPr>
          <p:nvPr/>
        </p:nvCxnSpPr>
        <p:spPr>
          <a:xfrm flipH="1">
            <a:off x="773344" y="2115900"/>
            <a:ext cx="1600200" cy="937500"/>
          </a:xfrm>
          <a:prstGeom prst="straightConnector1">
            <a:avLst/>
          </a:prstGeom>
          <a:noFill/>
          <a:ln cap="flat" cmpd="sng" w="9525">
            <a:solidFill>
              <a:schemeClr val="dk2"/>
            </a:solidFill>
            <a:prstDash val="solid"/>
            <a:round/>
            <a:headEnd len="med" w="med" type="none"/>
            <a:tailEnd len="med" w="med" type="none"/>
          </a:ln>
        </p:spPr>
      </p:cxnSp>
      <p:cxnSp>
        <p:nvCxnSpPr>
          <p:cNvPr id="550" name="Google Shape;550;p27"/>
          <p:cNvCxnSpPr>
            <a:stCxn id="544" idx="4"/>
            <a:endCxn id="537" idx="0"/>
          </p:cNvCxnSpPr>
          <p:nvPr/>
        </p:nvCxnSpPr>
        <p:spPr>
          <a:xfrm flipH="1">
            <a:off x="1242844" y="2115900"/>
            <a:ext cx="1130700" cy="937500"/>
          </a:xfrm>
          <a:prstGeom prst="straightConnector1">
            <a:avLst/>
          </a:prstGeom>
          <a:noFill/>
          <a:ln cap="flat" cmpd="sng" w="9525">
            <a:solidFill>
              <a:schemeClr val="dk2"/>
            </a:solidFill>
            <a:prstDash val="solid"/>
            <a:round/>
            <a:headEnd len="med" w="med" type="none"/>
            <a:tailEnd len="med" w="med" type="none"/>
          </a:ln>
        </p:spPr>
      </p:cxnSp>
      <p:cxnSp>
        <p:nvCxnSpPr>
          <p:cNvPr id="551" name="Google Shape;551;p27"/>
          <p:cNvCxnSpPr>
            <a:stCxn id="544" idx="4"/>
            <a:endCxn id="535" idx="0"/>
          </p:cNvCxnSpPr>
          <p:nvPr/>
        </p:nvCxnSpPr>
        <p:spPr>
          <a:xfrm flipH="1">
            <a:off x="1700044" y="2115900"/>
            <a:ext cx="673500" cy="937500"/>
          </a:xfrm>
          <a:prstGeom prst="straightConnector1">
            <a:avLst/>
          </a:prstGeom>
          <a:noFill/>
          <a:ln cap="flat" cmpd="sng" w="9525">
            <a:solidFill>
              <a:schemeClr val="dk2"/>
            </a:solidFill>
            <a:prstDash val="solid"/>
            <a:round/>
            <a:headEnd len="med" w="med" type="none"/>
            <a:tailEnd len="med" w="med" type="none"/>
          </a:ln>
        </p:spPr>
      </p:cxnSp>
      <p:cxnSp>
        <p:nvCxnSpPr>
          <p:cNvPr id="552" name="Google Shape;552;p27"/>
          <p:cNvCxnSpPr>
            <a:stCxn id="544" idx="4"/>
            <a:endCxn id="531" idx="0"/>
          </p:cNvCxnSpPr>
          <p:nvPr/>
        </p:nvCxnSpPr>
        <p:spPr>
          <a:xfrm flipH="1">
            <a:off x="2157244" y="2115900"/>
            <a:ext cx="216300" cy="937500"/>
          </a:xfrm>
          <a:prstGeom prst="straightConnector1">
            <a:avLst/>
          </a:prstGeom>
          <a:noFill/>
          <a:ln cap="flat" cmpd="sng" w="9525">
            <a:solidFill>
              <a:schemeClr val="dk2"/>
            </a:solidFill>
            <a:prstDash val="solid"/>
            <a:round/>
            <a:headEnd len="med" w="med" type="none"/>
            <a:tailEnd len="med" w="med" type="none"/>
          </a:ln>
        </p:spPr>
      </p:cxnSp>
      <p:cxnSp>
        <p:nvCxnSpPr>
          <p:cNvPr id="553" name="Google Shape;553;p27"/>
          <p:cNvCxnSpPr>
            <a:stCxn id="544" idx="4"/>
            <a:endCxn id="532" idx="0"/>
          </p:cNvCxnSpPr>
          <p:nvPr/>
        </p:nvCxnSpPr>
        <p:spPr>
          <a:xfrm>
            <a:off x="2373544" y="2115900"/>
            <a:ext cx="240900" cy="937500"/>
          </a:xfrm>
          <a:prstGeom prst="straightConnector1">
            <a:avLst/>
          </a:prstGeom>
          <a:noFill/>
          <a:ln cap="flat" cmpd="sng" w="9525">
            <a:solidFill>
              <a:schemeClr val="dk2"/>
            </a:solidFill>
            <a:prstDash val="solid"/>
            <a:round/>
            <a:headEnd len="med" w="med" type="none"/>
            <a:tailEnd len="med" w="med" type="none"/>
          </a:ln>
        </p:spPr>
      </p:cxnSp>
      <p:cxnSp>
        <p:nvCxnSpPr>
          <p:cNvPr id="554" name="Google Shape;554;p27"/>
          <p:cNvCxnSpPr>
            <a:stCxn id="544" idx="4"/>
            <a:endCxn id="546" idx="0"/>
          </p:cNvCxnSpPr>
          <p:nvPr/>
        </p:nvCxnSpPr>
        <p:spPr>
          <a:xfrm>
            <a:off x="2373544" y="2115900"/>
            <a:ext cx="698100" cy="937500"/>
          </a:xfrm>
          <a:prstGeom prst="straightConnector1">
            <a:avLst/>
          </a:prstGeom>
          <a:noFill/>
          <a:ln cap="flat" cmpd="sng" w="9525">
            <a:solidFill>
              <a:schemeClr val="dk2"/>
            </a:solidFill>
            <a:prstDash val="solid"/>
            <a:round/>
            <a:headEnd len="med" w="med" type="none"/>
            <a:tailEnd len="med" w="med" type="none"/>
          </a:ln>
        </p:spPr>
      </p:cxnSp>
      <p:cxnSp>
        <p:nvCxnSpPr>
          <p:cNvPr id="555" name="Google Shape;555;p27"/>
          <p:cNvCxnSpPr>
            <a:stCxn id="544" idx="4"/>
            <a:endCxn id="547" idx="0"/>
          </p:cNvCxnSpPr>
          <p:nvPr/>
        </p:nvCxnSpPr>
        <p:spPr>
          <a:xfrm>
            <a:off x="2373544" y="2115900"/>
            <a:ext cx="1155300" cy="937500"/>
          </a:xfrm>
          <a:prstGeom prst="straightConnector1">
            <a:avLst/>
          </a:prstGeom>
          <a:noFill/>
          <a:ln cap="flat" cmpd="sng" w="9525">
            <a:solidFill>
              <a:schemeClr val="dk2"/>
            </a:solidFill>
            <a:prstDash val="solid"/>
            <a:round/>
            <a:headEnd len="med" w="med" type="none"/>
            <a:tailEnd len="med" w="med" type="none"/>
          </a:ln>
        </p:spPr>
      </p:cxnSp>
      <p:cxnSp>
        <p:nvCxnSpPr>
          <p:cNvPr id="556" name="Google Shape;556;p27"/>
          <p:cNvCxnSpPr>
            <a:stCxn id="544" idx="4"/>
            <a:endCxn id="548" idx="0"/>
          </p:cNvCxnSpPr>
          <p:nvPr/>
        </p:nvCxnSpPr>
        <p:spPr>
          <a:xfrm>
            <a:off x="2373544" y="2115900"/>
            <a:ext cx="1612500" cy="937500"/>
          </a:xfrm>
          <a:prstGeom prst="straightConnector1">
            <a:avLst/>
          </a:prstGeom>
          <a:noFill/>
          <a:ln cap="flat" cmpd="sng" w="9525">
            <a:solidFill>
              <a:schemeClr val="dk2"/>
            </a:solidFill>
            <a:prstDash val="solid"/>
            <a:round/>
            <a:headEnd len="med" w="med" type="none"/>
            <a:tailEnd len="med" w="med" type="none"/>
          </a:ln>
        </p:spPr>
      </p:cxnSp>
      <p:sp>
        <p:nvSpPr>
          <p:cNvPr id="557" name="Google Shape;557;p27"/>
          <p:cNvSpPr txBox="1"/>
          <p:nvPr/>
        </p:nvSpPr>
        <p:spPr>
          <a:xfrm>
            <a:off x="4881250" y="795950"/>
            <a:ext cx="3752400" cy="8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Spatial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represents an axis aligned sub-volume of the parent node</a:t>
            </a:r>
            <a:endParaRPr>
              <a:latin typeface="Proxima Nova"/>
              <a:ea typeface="Proxima Nova"/>
              <a:cs typeface="Proxima Nova"/>
              <a:sym typeface="Proxima Nova"/>
            </a:endParaRPr>
          </a:p>
        </p:txBody>
      </p:sp>
      <p:sp>
        <p:nvSpPr>
          <p:cNvPr id="558" name="Google Shape;558;p27"/>
          <p:cNvSpPr/>
          <p:nvPr/>
        </p:nvSpPr>
        <p:spPr>
          <a:xfrm>
            <a:off x="5535350" y="2547984"/>
            <a:ext cx="2060700" cy="20607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7"/>
          <p:cNvSpPr/>
          <p:nvPr/>
        </p:nvSpPr>
        <p:spPr>
          <a:xfrm>
            <a:off x="6249710" y="1963509"/>
            <a:ext cx="2060700" cy="20607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0" name="Google Shape;560;p27"/>
          <p:cNvCxnSpPr/>
          <p:nvPr/>
        </p:nvCxnSpPr>
        <p:spPr>
          <a:xfrm flipH="1">
            <a:off x="5539751" y="1963499"/>
            <a:ext cx="713700" cy="576600"/>
          </a:xfrm>
          <a:prstGeom prst="straightConnector1">
            <a:avLst/>
          </a:prstGeom>
          <a:noFill/>
          <a:ln cap="flat" cmpd="sng" w="9525">
            <a:solidFill>
              <a:srgbClr val="B7B7B7"/>
            </a:solidFill>
            <a:prstDash val="solid"/>
            <a:round/>
            <a:headEnd len="med" w="med" type="none"/>
            <a:tailEnd len="med" w="med" type="none"/>
          </a:ln>
        </p:spPr>
      </p:cxnSp>
      <p:cxnSp>
        <p:nvCxnSpPr>
          <p:cNvPr id="561" name="Google Shape;561;p27"/>
          <p:cNvCxnSpPr/>
          <p:nvPr/>
        </p:nvCxnSpPr>
        <p:spPr>
          <a:xfrm flipH="1">
            <a:off x="7593899" y="1962839"/>
            <a:ext cx="713700" cy="584100"/>
          </a:xfrm>
          <a:prstGeom prst="straightConnector1">
            <a:avLst/>
          </a:prstGeom>
          <a:noFill/>
          <a:ln cap="flat" cmpd="sng" w="9525">
            <a:solidFill>
              <a:srgbClr val="B7B7B7"/>
            </a:solidFill>
            <a:prstDash val="solid"/>
            <a:round/>
            <a:headEnd len="med" w="med" type="none"/>
            <a:tailEnd len="med" w="med" type="none"/>
          </a:ln>
        </p:spPr>
      </p:cxnSp>
      <p:cxnSp>
        <p:nvCxnSpPr>
          <p:cNvPr id="562" name="Google Shape;562;p27"/>
          <p:cNvCxnSpPr/>
          <p:nvPr/>
        </p:nvCxnSpPr>
        <p:spPr>
          <a:xfrm flipH="1">
            <a:off x="7609758" y="4026303"/>
            <a:ext cx="706500" cy="584100"/>
          </a:xfrm>
          <a:prstGeom prst="straightConnector1">
            <a:avLst/>
          </a:prstGeom>
          <a:noFill/>
          <a:ln cap="flat" cmpd="sng" w="9525">
            <a:solidFill>
              <a:srgbClr val="B7B7B7"/>
            </a:solidFill>
            <a:prstDash val="solid"/>
            <a:round/>
            <a:headEnd len="med" w="med" type="none"/>
            <a:tailEnd len="med" w="med" type="none"/>
          </a:ln>
        </p:spPr>
      </p:cxnSp>
      <p:cxnSp>
        <p:nvCxnSpPr>
          <p:cNvPr id="563" name="Google Shape;563;p27"/>
          <p:cNvCxnSpPr/>
          <p:nvPr/>
        </p:nvCxnSpPr>
        <p:spPr>
          <a:xfrm flipH="1">
            <a:off x="5540548" y="4026303"/>
            <a:ext cx="713700" cy="584100"/>
          </a:xfrm>
          <a:prstGeom prst="straightConnector1">
            <a:avLst/>
          </a:prstGeom>
          <a:noFill/>
          <a:ln cap="flat" cmpd="sng" w="9525">
            <a:solidFill>
              <a:srgbClr val="B7B7B7"/>
            </a:solidFill>
            <a:prstDash val="solid"/>
            <a:round/>
            <a:headEnd len="med" w="med" type="none"/>
            <a:tailEnd len="med" w="med" type="none"/>
          </a:ln>
        </p:spPr>
      </p:cxnSp>
      <p:cxnSp>
        <p:nvCxnSpPr>
          <p:cNvPr id="564" name="Google Shape;564;p27"/>
          <p:cNvCxnSpPr/>
          <p:nvPr/>
        </p:nvCxnSpPr>
        <p:spPr>
          <a:xfrm flipH="1">
            <a:off x="6564419" y="1963509"/>
            <a:ext cx="686700" cy="591900"/>
          </a:xfrm>
          <a:prstGeom prst="straightConnector1">
            <a:avLst/>
          </a:prstGeom>
          <a:noFill/>
          <a:ln cap="flat" cmpd="sng" w="9525">
            <a:solidFill>
              <a:srgbClr val="B7B7B7"/>
            </a:solidFill>
            <a:prstDash val="solid"/>
            <a:round/>
            <a:headEnd len="med" w="med" type="none"/>
            <a:tailEnd len="med" w="med" type="none"/>
          </a:ln>
        </p:spPr>
      </p:cxnSp>
      <p:cxnSp>
        <p:nvCxnSpPr>
          <p:cNvPr id="565" name="Google Shape;565;p27"/>
          <p:cNvCxnSpPr/>
          <p:nvPr/>
        </p:nvCxnSpPr>
        <p:spPr>
          <a:xfrm flipH="1">
            <a:off x="7595307" y="2993755"/>
            <a:ext cx="714900" cy="585600"/>
          </a:xfrm>
          <a:prstGeom prst="straightConnector1">
            <a:avLst/>
          </a:prstGeom>
          <a:noFill/>
          <a:ln cap="flat" cmpd="sng" w="9525">
            <a:solidFill>
              <a:srgbClr val="B7B7B7"/>
            </a:solidFill>
            <a:prstDash val="solid"/>
            <a:round/>
            <a:headEnd len="med" w="med" type="none"/>
            <a:tailEnd len="med" w="med" type="none"/>
          </a:ln>
        </p:spPr>
      </p:cxnSp>
      <p:cxnSp>
        <p:nvCxnSpPr>
          <p:cNvPr id="566" name="Google Shape;566;p27"/>
          <p:cNvCxnSpPr>
            <a:endCxn id="558" idx="2"/>
          </p:cNvCxnSpPr>
          <p:nvPr/>
        </p:nvCxnSpPr>
        <p:spPr>
          <a:xfrm>
            <a:off x="6565700" y="2548284"/>
            <a:ext cx="0" cy="2060400"/>
          </a:xfrm>
          <a:prstGeom prst="straightConnector1">
            <a:avLst/>
          </a:prstGeom>
          <a:noFill/>
          <a:ln cap="flat" cmpd="sng" w="9525">
            <a:solidFill>
              <a:srgbClr val="B7B7B7"/>
            </a:solidFill>
            <a:prstDash val="solid"/>
            <a:round/>
            <a:headEnd len="med" w="med" type="none"/>
            <a:tailEnd len="med" w="med" type="none"/>
          </a:ln>
        </p:spPr>
      </p:cxnSp>
      <p:cxnSp>
        <p:nvCxnSpPr>
          <p:cNvPr id="567" name="Google Shape;567;p27"/>
          <p:cNvCxnSpPr>
            <a:stCxn id="559" idx="0"/>
            <a:endCxn id="559" idx="2"/>
          </p:cNvCxnSpPr>
          <p:nvPr/>
        </p:nvCxnSpPr>
        <p:spPr>
          <a:xfrm>
            <a:off x="7280060" y="1963509"/>
            <a:ext cx="0" cy="2060700"/>
          </a:xfrm>
          <a:prstGeom prst="straightConnector1">
            <a:avLst/>
          </a:prstGeom>
          <a:noFill/>
          <a:ln cap="flat" cmpd="sng" w="9525">
            <a:solidFill>
              <a:srgbClr val="B7B7B7"/>
            </a:solidFill>
            <a:prstDash val="solid"/>
            <a:round/>
            <a:headEnd len="med" w="med" type="none"/>
            <a:tailEnd len="med" w="med" type="none"/>
          </a:ln>
        </p:spPr>
      </p:cxnSp>
      <p:cxnSp>
        <p:nvCxnSpPr>
          <p:cNvPr id="568" name="Google Shape;568;p27"/>
          <p:cNvCxnSpPr>
            <a:stCxn id="559" idx="2"/>
            <a:endCxn id="558" idx="2"/>
          </p:cNvCxnSpPr>
          <p:nvPr/>
        </p:nvCxnSpPr>
        <p:spPr>
          <a:xfrm flipH="1">
            <a:off x="6565760" y="402420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569" name="Google Shape;569;p27"/>
          <p:cNvCxnSpPr>
            <a:stCxn id="559" idx="1"/>
            <a:endCxn id="558" idx="1"/>
          </p:cNvCxnSpPr>
          <p:nvPr/>
        </p:nvCxnSpPr>
        <p:spPr>
          <a:xfrm flipH="1">
            <a:off x="5535410" y="299385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570" name="Google Shape;570;p27"/>
          <p:cNvCxnSpPr/>
          <p:nvPr/>
        </p:nvCxnSpPr>
        <p:spPr>
          <a:xfrm>
            <a:off x="5900967" y="2267103"/>
            <a:ext cx="0" cy="2061900"/>
          </a:xfrm>
          <a:prstGeom prst="straightConnector1">
            <a:avLst/>
          </a:prstGeom>
          <a:noFill/>
          <a:ln cap="flat" cmpd="sng" w="9525">
            <a:solidFill>
              <a:srgbClr val="B7B7B7"/>
            </a:solidFill>
            <a:prstDash val="solid"/>
            <a:round/>
            <a:headEnd len="med" w="med" type="none"/>
            <a:tailEnd len="med" w="med" type="none"/>
          </a:ln>
        </p:spPr>
      </p:cxnSp>
      <p:cxnSp>
        <p:nvCxnSpPr>
          <p:cNvPr id="571" name="Google Shape;571;p27"/>
          <p:cNvCxnSpPr/>
          <p:nvPr/>
        </p:nvCxnSpPr>
        <p:spPr>
          <a:xfrm>
            <a:off x="5898451" y="4319412"/>
            <a:ext cx="2070600" cy="0"/>
          </a:xfrm>
          <a:prstGeom prst="straightConnector1">
            <a:avLst/>
          </a:prstGeom>
          <a:noFill/>
          <a:ln cap="flat" cmpd="sng" w="9525">
            <a:solidFill>
              <a:srgbClr val="B7B7B7"/>
            </a:solidFill>
            <a:prstDash val="solid"/>
            <a:round/>
            <a:headEnd len="med" w="med" type="none"/>
            <a:tailEnd len="med" w="med" type="none"/>
          </a:ln>
        </p:spPr>
      </p:cxnSp>
      <p:cxnSp>
        <p:nvCxnSpPr>
          <p:cNvPr id="572" name="Google Shape;572;p27"/>
          <p:cNvCxnSpPr/>
          <p:nvPr/>
        </p:nvCxnSpPr>
        <p:spPr>
          <a:xfrm rot="10800000">
            <a:off x="7955754" y="2267233"/>
            <a:ext cx="0" cy="2076300"/>
          </a:xfrm>
          <a:prstGeom prst="straightConnector1">
            <a:avLst/>
          </a:prstGeom>
          <a:noFill/>
          <a:ln cap="flat" cmpd="sng" w="9525">
            <a:solidFill>
              <a:srgbClr val="B7B7B7"/>
            </a:solidFill>
            <a:prstDash val="solid"/>
            <a:round/>
            <a:headEnd len="med" w="med" type="none"/>
            <a:tailEnd len="med" w="med" type="none"/>
          </a:ln>
        </p:spPr>
      </p:cxnSp>
      <p:cxnSp>
        <p:nvCxnSpPr>
          <p:cNvPr id="573" name="Google Shape;573;p27"/>
          <p:cNvCxnSpPr/>
          <p:nvPr/>
        </p:nvCxnSpPr>
        <p:spPr>
          <a:xfrm rot="10800000">
            <a:off x="5915452" y="2267116"/>
            <a:ext cx="2033100" cy="0"/>
          </a:xfrm>
          <a:prstGeom prst="straightConnector1">
            <a:avLst/>
          </a:prstGeom>
          <a:noFill/>
          <a:ln cap="flat" cmpd="sng" w="9525">
            <a:solidFill>
              <a:srgbClr val="B7B7B7"/>
            </a:solidFill>
            <a:prstDash val="solid"/>
            <a:round/>
            <a:headEnd len="med" w="med" type="none"/>
            <a:tailEnd len="med" w="med" type="none"/>
          </a:ln>
        </p:spPr>
      </p:cxnSp>
      <p:cxnSp>
        <p:nvCxnSpPr>
          <p:cNvPr id="574" name="Google Shape;574;p27"/>
          <p:cNvCxnSpPr>
            <a:stCxn id="558" idx="1"/>
          </p:cNvCxnSpPr>
          <p:nvPr/>
        </p:nvCxnSpPr>
        <p:spPr>
          <a:xfrm>
            <a:off x="5535350" y="3578334"/>
            <a:ext cx="2074200" cy="0"/>
          </a:xfrm>
          <a:prstGeom prst="straightConnector1">
            <a:avLst/>
          </a:prstGeom>
          <a:noFill/>
          <a:ln cap="flat" cmpd="sng" w="9525">
            <a:solidFill>
              <a:srgbClr val="B7B7B7"/>
            </a:solidFill>
            <a:prstDash val="solid"/>
            <a:round/>
            <a:headEnd len="med" w="med" type="none"/>
            <a:tailEnd len="med" w="med" type="none"/>
          </a:ln>
        </p:spPr>
      </p:cxnSp>
      <p:cxnSp>
        <p:nvCxnSpPr>
          <p:cNvPr id="575" name="Google Shape;575;p27"/>
          <p:cNvCxnSpPr>
            <a:stCxn id="559" idx="3"/>
          </p:cNvCxnSpPr>
          <p:nvPr/>
        </p:nvCxnSpPr>
        <p:spPr>
          <a:xfrm rot="10800000">
            <a:off x="6249710" y="2993859"/>
            <a:ext cx="2060700" cy="0"/>
          </a:xfrm>
          <a:prstGeom prst="straightConnector1">
            <a:avLst/>
          </a:prstGeom>
          <a:noFill/>
          <a:ln cap="flat" cmpd="sng" w="9525">
            <a:solidFill>
              <a:srgbClr val="B7B7B7"/>
            </a:solidFill>
            <a:prstDash val="solid"/>
            <a:round/>
            <a:headEnd len="med" w="med" type="none"/>
            <a:tailEnd len="med" w="med" type="none"/>
          </a:ln>
        </p:spPr>
      </p:cxnSp>
      <p:cxnSp>
        <p:nvCxnSpPr>
          <p:cNvPr id="576" name="Google Shape;576;p27"/>
          <p:cNvCxnSpPr/>
          <p:nvPr/>
        </p:nvCxnSpPr>
        <p:spPr>
          <a:xfrm flipH="1">
            <a:off x="6564365" y="2995311"/>
            <a:ext cx="728100" cy="584100"/>
          </a:xfrm>
          <a:prstGeom prst="straightConnector1">
            <a:avLst/>
          </a:prstGeom>
          <a:noFill/>
          <a:ln cap="flat" cmpd="sng" w="9525">
            <a:solidFill>
              <a:srgbClr val="B7B7B7"/>
            </a:solidFill>
            <a:prstDash val="solid"/>
            <a:round/>
            <a:headEnd len="med" w="med" type="none"/>
            <a:tailEnd len="med" w="med" type="none"/>
          </a:ln>
        </p:spPr>
      </p:cxnSp>
      <p:cxnSp>
        <p:nvCxnSpPr>
          <p:cNvPr id="577" name="Google Shape;577;p27"/>
          <p:cNvCxnSpPr/>
          <p:nvPr/>
        </p:nvCxnSpPr>
        <p:spPr>
          <a:xfrm>
            <a:off x="5915370" y="3276491"/>
            <a:ext cx="2047800" cy="0"/>
          </a:xfrm>
          <a:prstGeom prst="straightConnector1">
            <a:avLst/>
          </a:prstGeom>
          <a:noFill/>
          <a:ln cap="flat" cmpd="sng" w="9525">
            <a:solidFill>
              <a:srgbClr val="B7B7B7"/>
            </a:solidFill>
            <a:prstDash val="solid"/>
            <a:round/>
            <a:headEnd len="med" w="med" type="none"/>
            <a:tailEnd len="med" w="med" type="none"/>
          </a:ln>
        </p:spPr>
      </p:cxnSp>
      <p:cxnSp>
        <p:nvCxnSpPr>
          <p:cNvPr id="578" name="Google Shape;578;p27"/>
          <p:cNvCxnSpPr/>
          <p:nvPr/>
        </p:nvCxnSpPr>
        <p:spPr>
          <a:xfrm>
            <a:off x="6910335" y="2274326"/>
            <a:ext cx="0" cy="2061900"/>
          </a:xfrm>
          <a:prstGeom prst="straightConnector1">
            <a:avLst/>
          </a:prstGeom>
          <a:noFill/>
          <a:ln cap="flat" cmpd="sng" w="9525">
            <a:solidFill>
              <a:srgbClr val="B7B7B7"/>
            </a:solidFill>
            <a:prstDash val="solid"/>
            <a:round/>
            <a:headEnd len="med" w="med" type="none"/>
            <a:tailEnd len="med" w="med" type="none"/>
          </a:ln>
        </p:spPr>
      </p:cxnSp>
      <p:sp>
        <p:nvSpPr>
          <p:cNvPr id="579" name="Google Shape;579;p27"/>
          <p:cNvSpPr/>
          <p:nvPr/>
        </p:nvSpPr>
        <p:spPr>
          <a:xfrm>
            <a:off x="2358139" y="3633460"/>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7"/>
          <p:cNvSpPr/>
          <p:nvPr/>
        </p:nvSpPr>
        <p:spPr>
          <a:xfrm>
            <a:off x="2358139" y="3737049"/>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7"/>
          <p:cNvSpPr/>
          <p:nvPr/>
        </p:nvSpPr>
        <p:spPr>
          <a:xfrm>
            <a:off x="2358139" y="3840637"/>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7"/>
          <p:cNvSpPr txBox="1"/>
          <p:nvPr/>
        </p:nvSpPr>
        <p:spPr>
          <a:xfrm>
            <a:off x="758625" y="3996351"/>
            <a:ext cx="3303000" cy="5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Tree depth restricted to some maximum depth</a:t>
            </a:r>
            <a:br>
              <a:rPr lang="en" sz="1200">
                <a:latin typeface="Proxima Nova"/>
                <a:ea typeface="Proxima Nova"/>
                <a:cs typeface="Proxima Nova"/>
                <a:sym typeface="Proxima Nova"/>
              </a:rPr>
            </a:br>
            <a:r>
              <a:rPr lang="en" sz="1200">
                <a:latin typeface="Proxima Nova"/>
                <a:ea typeface="Proxima Nova"/>
                <a:cs typeface="Proxima Nova"/>
                <a:sym typeface="Proxima Nova"/>
              </a:rPr>
              <a:t>(e.g. d=32)</a:t>
            </a:r>
            <a:endParaRPr sz="1200">
              <a:latin typeface="Proxima Nova"/>
              <a:ea typeface="Proxima Nova"/>
              <a:cs typeface="Proxima Nova"/>
              <a:sym typeface="Proxima Nova"/>
            </a:endParaRPr>
          </a:p>
        </p:txBody>
      </p:sp>
      <p:sp>
        <p:nvSpPr>
          <p:cNvPr id="583" name="Google Shape;583;p27"/>
          <p:cNvSpPr txBox="1"/>
          <p:nvPr/>
        </p:nvSpPr>
        <p:spPr>
          <a:xfrm>
            <a:off x="2940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6</a:t>
            </a:r>
            <a:endParaRPr sz="1000">
              <a:latin typeface="Proxima Nova"/>
              <a:ea typeface="Proxima Nova"/>
              <a:cs typeface="Proxima Nova"/>
              <a:sym typeface="Proxima Nova"/>
            </a:endParaRPr>
          </a:p>
        </p:txBody>
      </p:sp>
      <p:sp>
        <p:nvSpPr>
          <p:cNvPr id="584" name="Google Shape;584;p27"/>
          <p:cNvSpPr txBox="1"/>
          <p:nvPr/>
        </p:nvSpPr>
        <p:spPr>
          <a:xfrm>
            <a:off x="34119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7</a:t>
            </a:r>
            <a:endParaRPr sz="1000">
              <a:latin typeface="Proxima Nova"/>
              <a:ea typeface="Proxima Nova"/>
              <a:cs typeface="Proxima Nova"/>
              <a:sym typeface="Proxima Nova"/>
            </a:endParaRPr>
          </a:p>
        </p:txBody>
      </p:sp>
      <p:sp>
        <p:nvSpPr>
          <p:cNvPr id="585" name="Google Shape;585;p27"/>
          <p:cNvSpPr txBox="1"/>
          <p:nvPr/>
        </p:nvSpPr>
        <p:spPr>
          <a:xfrm>
            <a:off x="38691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8</a:t>
            </a:r>
            <a:endParaRPr sz="1000">
              <a:latin typeface="Proxima Nova"/>
              <a:ea typeface="Proxima Nova"/>
              <a:cs typeface="Proxima Nova"/>
              <a:sym typeface="Proxima Nova"/>
            </a:endParaRPr>
          </a:p>
        </p:txBody>
      </p:sp>
      <p:sp>
        <p:nvSpPr>
          <p:cNvPr id="586" name="Google Shape;586;p27"/>
          <p:cNvSpPr/>
          <p:nvPr/>
        </p:nvSpPr>
        <p:spPr>
          <a:xfrm>
            <a:off x="5883578" y="3297138"/>
            <a:ext cx="1029000" cy="1029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7"/>
          <p:cNvSpPr/>
          <p:nvPr/>
        </p:nvSpPr>
        <p:spPr>
          <a:xfrm>
            <a:off x="6239059" y="2992438"/>
            <a:ext cx="1029000" cy="1028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8" name="Google Shape;588;p27"/>
          <p:cNvCxnSpPr/>
          <p:nvPr/>
        </p:nvCxnSpPr>
        <p:spPr>
          <a:xfrm flipH="1">
            <a:off x="5883703" y="2992438"/>
            <a:ext cx="377100" cy="297300"/>
          </a:xfrm>
          <a:prstGeom prst="straightConnector1">
            <a:avLst/>
          </a:prstGeom>
          <a:noFill/>
          <a:ln cap="flat" cmpd="sng" w="19050">
            <a:solidFill>
              <a:srgbClr val="FF0000"/>
            </a:solidFill>
            <a:prstDash val="solid"/>
            <a:round/>
            <a:headEnd len="med" w="med" type="none"/>
            <a:tailEnd len="med" w="med" type="none"/>
          </a:ln>
        </p:spPr>
      </p:cxnSp>
      <p:cxnSp>
        <p:nvCxnSpPr>
          <p:cNvPr id="589" name="Google Shape;589;p27"/>
          <p:cNvCxnSpPr/>
          <p:nvPr/>
        </p:nvCxnSpPr>
        <p:spPr>
          <a:xfrm flipH="1">
            <a:off x="6913703" y="3006938"/>
            <a:ext cx="355500" cy="290100"/>
          </a:xfrm>
          <a:prstGeom prst="straightConnector1">
            <a:avLst/>
          </a:prstGeom>
          <a:noFill/>
          <a:ln cap="flat" cmpd="sng" w="19050">
            <a:solidFill>
              <a:srgbClr val="FF0000"/>
            </a:solidFill>
            <a:prstDash val="solid"/>
            <a:round/>
            <a:headEnd len="med" w="med" type="none"/>
            <a:tailEnd len="med" w="med" type="none"/>
          </a:ln>
        </p:spPr>
      </p:cxnSp>
      <p:cxnSp>
        <p:nvCxnSpPr>
          <p:cNvPr id="590" name="Google Shape;590;p27"/>
          <p:cNvCxnSpPr/>
          <p:nvPr/>
        </p:nvCxnSpPr>
        <p:spPr>
          <a:xfrm flipH="1">
            <a:off x="6913703" y="4037465"/>
            <a:ext cx="355500" cy="290100"/>
          </a:xfrm>
          <a:prstGeom prst="straightConnector1">
            <a:avLst/>
          </a:prstGeom>
          <a:noFill/>
          <a:ln cap="flat" cmpd="sng" w="19050">
            <a:solidFill>
              <a:srgbClr val="FF0000"/>
            </a:solidFill>
            <a:prstDash val="solid"/>
            <a:round/>
            <a:headEnd len="med" w="med" type="none"/>
            <a:tailEnd len="med" w="med" type="none"/>
          </a:ln>
        </p:spPr>
      </p:cxnSp>
      <p:cxnSp>
        <p:nvCxnSpPr>
          <p:cNvPr id="591" name="Google Shape;591;p27"/>
          <p:cNvCxnSpPr/>
          <p:nvPr/>
        </p:nvCxnSpPr>
        <p:spPr>
          <a:xfrm flipH="1">
            <a:off x="5890430" y="4030211"/>
            <a:ext cx="355500" cy="290100"/>
          </a:xfrm>
          <a:prstGeom prst="straightConnector1">
            <a:avLst/>
          </a:prstGeom>
          <a:noFill/>
          <a:ln cap="flat" cmpd="sng" w="19050">
            <a:solidFill>
              <a:srgbClr val="FF0000"/>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Google Shape;596;p28"/>
          <p:cNvSpPr/>
          <p:nvPr/>
        </p:nvSpPr>
        <p:spPr>
          <a:xfrm>
            <a:off x="2930669" y="3053400"/>
            <a:ext cx="281700" cy="281700"/>
          </a:xfrm>
          <a:prstGeom prst="ellipse">
            <a:avLst/>
          </a:prstGeom>
          <a:solidFill>
            <a:srgbClr val="F3F3F3"/>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597" name="Google Shape;597;p28"/>
          <p:cNvSpPr txBox="1"/>
          <p:nvPr/>
        </p:nvSpPr>
        <p:spPr>
          <a:xfrm>
            <a:off x="2940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6</a:t>
            </a:r>
            <a:endParaRPr sz="1000">
              <a:latin typeface="Proxima Nova"/>
              <a:ea typeface="Proxima Nova"/>
              <a:cs typeface="Proxima Nova"/>
              <a:sym typeface="Proxima Nova"/>
            </a:endParaRPr>
          </a:p>
        </p:txBody>
      </p:sp>
      <p:sp>
        <p:nvSpPr>
          <p:cNvPr id="598" name="Google Shape;598;p28"/>
          <p:cNvSpPr/>
          <p:nvPr/>
        </p:nvSpPr>
        <p:spPr>
          <a:xfrm>
            <a:off x="24734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599" name="Google Shape;599;p28"/>
          <p:cNvSpPr txBox="1"/>
          <p:nvPr/>
        </p:nvSpPr>
        <p:spPr>
          <a:xfrm>
            <a:off x="24903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5</a:t>
            </a:r>
            <a:endParaRPr sz="1000">
              <a:latin typeface="Proxima Nova"/>
              <a:ea typeface="Proxima Nova"/>
              <a:cs typeface="Proxima Nova"/>
              <a:sym typeface="Proxima Nova"/>
            </a:endParaRPr>
          </a:p>
        </p:txBody>
      </p:sp>
      <p:sp>
        <p:nvSpPr>
          <p:cNvPr id="600" name="Google Shape;600;p28"/>
          <p:cNvSpPr/>
          <p:nvPr/>
        </p:nvSpPr>
        <p:spPr>
          <a:xfrm>
            <a:off x="20162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Proxima Nova"/>
              <a:ea typeface="Proxima Nova"/>
              <a:cs typeface="Proxima Nova"/>
              <a:sym typeface="Proxima Nova"/>
            </a:endParaRPr>
          </a:p>
        </p:txBody>
      </p:sp>
      <p:sp>
        <p:nvSpPr>
          <p:cNvPr id="601" name="Google Shape;601;p28"/>
          <p:cNvSpPr txBox="1"/>
          <p:nvPr/>
        </p:nvSpPr>
        <p:spPr>
          <a:xfrm>
            <a:off x="20331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4</a:t>
            </a:r>
            <a:endParaRPr sz="1000">
              <a:latin typeface="Proxima Nova"/>
              <a:ea typeface="Proxima Nova"/>
              <a:cs typeface="Proxima Nova"/>
              <a:sym typeface="Proxima Nova"/>
            </a:endParaRPr>
          </a:p>
        </p:txBody>
      </p:sp>
      <p:sp>
        <p:nvSpPr>
          <p:cNvPr id="602" name="Google Shape;602;p28"/>
          <p:cNvSpPr/>
          <p:nvPr/>
        </p:nvSpPr>
        <p:spPr>
          <a:xfrm>
            <a:off x="1559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603" name="Google Shape;603;p28"/>
          <p:cNvSpPr txBox="1"/>
          <p:nvPr/>
        </p:nvSpPr>
        <p:spPr>
          <a:xfrm>
            <a:off x="15759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3</a:t>
            </a:r>
            <a:endParaRPr sz="1000">
              <a:latin typeface="Proxima Nova"/>
              <a:ea typeface="Proxima Nova"/>
              <a:cs typeface="Proxima Nova"/>
              <a:sym typeface="Proxima Nova"/>
            </a:endParaRPr>
          </a:p>
        </p:txBody>
      </p:sp>
      <p:sp>
        <p:nvSpPr>
          <p:cNvPr id="604" name="Google Shape;604;p28"/>
          <p:cNvSpPr/>
          <p:nvPr/>
        </p:nvSpPr>
        <p:spPr>
          <a:xfrm>
            <a:off x="1101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605" name="Google Shape;605;p28"/>
          <p:cNvSpPr txBox="1"/>
          <p:nvPr/>
        </p:nvSpPr>
        <p:spPr>
          <a:xfrm>
            <a:off x="11114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2</a:t>
            </a:r>
            <a:endParaRPr sz="1000">
              <a:latin typeface="Proxima Nova"/>
              <a:ea typeface="Proxima Nova"/>
              <a:cs typeface="Proxima Nova"/>
              <a:sym typeface="Proxima Nova"/>
            </a:endParaRPr>
          </a:p>
        </p:txBody>
      </p:sp>
      <p:sp>
        <p:nvSpPr>
          <p:cNvPr id="606" name="Google Shape;606;p28"/>
          <p:cNvSpPr/>
          <p:nvPr/>
        </p:nvSpPr>
        <p:spPr>
          <a:xfrm>
            <a:off x="632494"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607" name="Google Shape;607;p28"/>
          <p:cNvSpPr txBox="1"/>
          <p:nvPr/>
        </p:nvSpPr>
        <p:spPr>
          <a:xfrm>
            <a:off x="654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1</a:t>
            </a:r>
            <a:endParaRPr sz="1000">
              <a:latin typeface="Proxima Nova"/>
              <a:ea typeface="Proxima Nova"/>
              <a:cs typeface="Proxima Nova"/>
              <a:sym typeface="Proxima Nova"/>
            </a:endParaRPr>
          </a:p>
        </p:txBody>
      </p:sp>
      <p:sp>
        <p:nvSpPr>
          <p:cNvPr id="608" name="Google Shape;608;p28"/>
          <p:cNvSpPr/>
          <p:nvPr/>
        </p:nvSpPr>
        <p:spPr>
          <a:xfrm>
            <a:off x="-9175" y="102675"/>
            <a:ext cx="19506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8"/>
          <p:cNvSpPr txBox="1"/>
          <p:nvPr/>
        </p:nvSpPr>
        <p:spPr>
          <a:xfrm>
            <a:off x="-10650" y="95075"/>
            <a:ext cx="20331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OCTREE STRUCTURE</a:t>
            </a:r>
            <a:endParaRPr>
              <a:solidFill>
                <a:srgbClr val="666666"/>
              </a:solidFill>
              <a:latin typeface="Proxima Nova"/>
              <a:ea typeface="Proxima Nova"/>
              <a:cs typeface="Proxima Nova"/>
              <a:sym typeface="Proxima Nova"/>
            </a:endParaRPr>
          </a:p>
        </p:txBody>
      </p:sp>
      <p:sp>
        <p:nvSpPr>
          <p:cNvPr id="610" name="Google Shape;610;p28"/>
          <p:cNvSpPr txBox="1"/>
          <p:nvPr/>
        </p:nvSpPr>
        <p:spPr>
          <a:xfrm>
            <a:off x="682425" y="795954"/>
            <a:ext cx="3303000" cy="6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Data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references up to 8 children</a:t>
            </a:r>
            <a:endParaRPr>
              <a:latin typeface="Proxima Nova"/>
              <a:ea typeface="Proxima Nova"/>
              <a:cs typeface="Proxima Nova"/>
              <a:sym typeface="Proxima Nova"/>
            </a:endParaRPr>
          </a:p>
        </p:txBody>
      </p:sp>
      <p:sp>
        <p:nvSpPr>
          <p:cNvPr id="611" name="Google Shape;611;p28"/>
          <p:cNvSpPr/>
          <p:nvPr/>
        </p:nvSpPr>
        <p:spPr>
          <a:xfrm>
            <a:off x="2232694" y="18342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sz="800">
              <a:latin typeface="Proxima Nova"/>
              <a:ea typeface="Proxima Nova"/>
              <a:cs typeface="Proxima Nova"/>
              <a:sym typeface="Proxima Nova"/>
            </a:endParaRPr>
          </a:p>
        </p:txBody>
      </p:sp>
      <p:sp>
        <p:nvSpPr>
          <p:cNvPr id="612" name="Google Shape;612;p28"/>
          <p:cNvSpPr txBox="1"/>
          <p:nvPr/>
        </p:nvSpPr>
        <p:spPr>
          <a:xfrm>
            <a:off x="2239938" y="1812436"/>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0</a:t>
            </a:r>
            <a:endParaRPr sz="1000">
              <a:latin typeface="Proxima Nova"/>
              <a:ea typeface="Proxima Nova"/>
              <a:cs typeface="Proxima Nova"/>
              <a:sym typeface="Proxima Nova"/>
            </a:endParaRPr>
          </a:p>
        </p:txBody>
      </p:sp>
      <p:sp>
        <p:nvSpPr>
          <p:cNvPr id="613" name="Google Shape;613;p28"/>
          <p:cNvSpPr/>
          <p:nvPr/>
        </p:nvSpPr>
        <p:spPr>
          <a:xfrm>
            <a:off x="3387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614" name="Google Shape;614;p28"/>
          <p:cNvSpPr/>
          <p:nvPr/>
        </p:nvSpPr>
        <p:spPr>
          <a:xfrm>
            <a:off x="3845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cxnSp>
        <p:nvCxnSpPr>
          <p:cNvPr id="615" name="Google Shape;615;p28"/>
          <p:cNvCxnSpPr>
            <a:stCxn id="611" idx="4"/>
            <a:endCxn id="606" idx="0"/>
          </p:cNvCxnSpPr>
          <p:nvPr/>
        </p:nvCxnSpPr>
        <p:spPr>
          <a:xfrm flipH="1">
            <a:off x="773344" y="2115900"/>
            <a:ext cx="1600200" cy="937500"/>
          </a:xfrm>
          <a:prstGeom prst="straightConnector1">
            <a:avLst/>
          </a:prstGeom>
          <a:noFill/>
          <a:ln cap="flat" cmpd="sng" w="9525">
            <a:solidFill>
              <a:schemeClr val="dk2"/>
            </a:solidFill>
            <a:prstDash val="solid"/>
            <a:round/>
            <a:headEnd len="med" w="med" type="none"/>
            <a:tailEnd len="med" w="med" type="none"/>
          </a:ln>
        </p:spPr>
      </p:cxnSp>
      <p:cxnSp>
        <p:nvCxnSpPr>
          <p:cNvPr id="616" name="Google Shape;616;p28"/>
          <p:cNvCxnSpPr>
            <a:stCxn id="611" idx="4"/>
            <a:endCxn id="604" idx="0"/>
          </p:cNvCxnSpPr>
          <p:nvPr/>
        </p:nvCxnSpPr>
        <p:spPr>
          <a:xfrm flipH="1">
            <a:off x="1242844" y="2115900"/>
            <a:ext cx="1130700" cy="937500"/>
          </a:xfrm>
          <a:prstGeom prst="straightConnector1">
            <a:avLst/>
          </a:prstGeom>
          <a:noFill/>
          <a:ln cap="flat" cmpd="sng" w="9525">
            <a:solidFill>
              <a:schemeClr val="dk2"/>
            </a:solidFill>
            <a:prstDash val="solid"/>
            <a:round/>
            <a:headEnd len="med" w="med" type="none"/>
            <a:tailEnd len="med" w="med" type="none"/>
          </a:ln>
        </p:spPr>
      </p:cxnSp>
      <p:cxnSp>
        <p:nvCxnSpPr>
          <p:cNvPr id="617" name="Google Shape;617;p28"/>
          <p:cNvCxnSpPr>
            <a:stCxn id="611" idx="4"/>
            <a:endCxn id="602" idx="0"/>
          </p:cNvCxnSpPr>
          <p:nvPr/>
        </p:nvCxnSpPr>
        <p:spPr>
          <a:xfrm flipH="1">
            <a:off x="1700044" y="2115900"/>
            <a:ext cx="673500" cy="937500"/>
          </a:xfrm>
          <a:prstGeom prst="straightConnector1">
            <a:avLst/>
          </a:prstGeom>
          <a:noFill/>
          <a:ln cap="flat" cmpd="sng" w="9525">
            <a:solidFill>
              <a:schemeClr val="dk2"/>
            </a:solidFill>
            <a:prstDash val="solid"/>
            <a:round/>
            <a:headEnd len="med" w="med" type="none"/>
            <a:tailEnd len="med" w="med" type="none"/>
          </a:ln>
        </p:spPr>
      </p:cxnSp>
      <p:cxnSp>
        <p:nvCxnSpPr>
          <p:cNvPr id="618" name="Google Shape;618;p28"/>
          <p:cNvCxnSpPr>
            <a:stCxn id="611" idx="4"/>
            <a:endCxn id="600" idx="0"/>
          </p:cNvCxnSpPr>
          <p:nvPr/>
        </p:nvCxnSpPr>
        <p:spPr>
          <a:xfrm flipH="1">
            <a:off x="2157244" y="2115900"/>
            <a:ext cx="216300" cy="937500"/>
          </a:xfrm>
          <a:prstGeom prst="straightConnector1">
            <a:avLst/>
          </a:prstGeom>
          <a:noFill/>
          <a:ln cap="flat" cmpd="sng" w="9525">
            <a:solidFill>
              <a:schemeClr val="dk2"/>
            </a:solidFill>
            <a:prstDash val="solid"/>
            <a:round/>
            <a:headEnd len="med" w="med" type="none"/>
            <a:tailEnd len="med" w="med" type="none"/>
          </a:ln>
        </p:spPr>
      </p:cxnSp>
      <p:cxnSp>
        <p:nvCxnSpPr>
          <p:cNvPr id="619" name="Google Shape;619;p28"/>
          <p:cNvCxnSpPr>
            <a:stCxn id="611" idx="4"/>
            <a:endCxn id="598" idx="0"/>
          </p:cNvCxnSpPr>
          <p:nvPr/>
        </p:nvCxnSpPr>
        <p:spPr>
          <a:xfrm>
            <a:off x="2373544" y="2115900"/>
            <a:ext cx="240900" cy="937500"/>
          </a:xfrm>
          <a:prstGeom prst="straightConnector1">
            <a:avLst/>
          </a:prstGeom>
          <a:noFill/>
          <a:ln cap="flat" cmpd="sng" w="9525">
            <a:solidFill>
              <a:schemeClr val="dk2"/>
            </a:solidFill>
            <a:prstDash val="solid"/>
            <a:round/>
            <a:headEnd len="med" w="med" type="none"/>
            <a:tailEnd len="med" w="med" type="none"/>
          </a:ln>
        </p:spPr>
      </p:cxnSp>
      <p:cxnSp>
        <p:nvCxnSpPr>
          <p:cNvPr id="620" name="Google Shape;620;p28"/>
          <p:cNvCxnSpPr>
            <a:stCxn id="611" idx="4"/>
            <a:endCxn id="596" idx="0"/>
          </p:cNvCxnSpPr>
          <p:nvPr/>
        </p:nvCxnSpPr>
        <p:spPr>
          <a:xfrm>
            <a:off x="2373544" y="2115900"/>
            <a:ext cx="698100" cy="937500"/>
          </a:xfrm>
          <a:prstGeom prst="straightConnector1">
            <a:avLst/>
          </a:prstGeom>
          <a:noFill/>
          <a:ln cap="flat" cmpd="sng" w="9525">
            <a:solidFill>
              <a:schemeClr val="dk2"/>
            </a:solidFill>
            <a:prstDash val="solid"/>
            <a:round/>
            <a:headEnd len="med" w="med" type="none"/>
            <a:tailEnd len="med" w="med" type="none"/>
          </a:ln>
        </p:spPr>
      </p:cxnSp>
      <p:cxnSp>
        <p:nvCxnSpPr>
          <p:cNvPr id="621" name="Google Shape;621;p28"/>
          <p:cNvCxnSpPr>
            <a:stCxn id="611" idx="4"/>
            <a:endCxn id="613" idx="0"/>
          </p:cNvCxnSpPr>
          <p:nvPr/>
        </p:nvCxnSpPr>
        <p:spPr>
          <a:xfrm>
            <a:off x="2373544" y="2115900"/>
            <a:ext cx="1155300" cy="937500"/>
          </a:xfrm>
          <a:prstGeom prst="straightConnector1">
            <a:avLst/>
          </a:prstGeom>
          <a:noFill/>
          <a:ln cap="flat" cmpd="sng" w="9525">
            <a:solidFill>
              <a:schemeClr val="dk2"/>
            </a:solidFill>
            <a:prstDash val="solid"/>
            <a:round/>
            <a:headEnd len="med" w="med" type="none"/>
            <a:tailEnd len="med" w="med" type="none"/>
          </a:ln>
        </p:spPr>
      </p:cxnSp>
      <p:cxnSp>
        <p:nvCxnSpPr>
          <p:cNvPr id="622" name="Google Shape;622;p28"/>
          <p:cNvCxnSpPr>
            <a:stCxn id="611" idx="4"/>
            <a:endCxn id="614" idx="0"/>
          </p:cNvCxnSpPr>
          <p:nvPr/>
        </p:nvCxnSpPr>
        <p:spPr>
          <a:xfrm>
            <a:off x="2373544" y="2115900"/>
            <a:ext cx="1612500" cy="937500"/>
          </a:xfrm>
          <a:prstGeom prst="straightConnector1">
            <a:avLst/>
          </a:prstGeom>
          <a:noFill/>
          <a:ln cap="flat" cmpd="sng" w="9525">
            <a:solidFill>
              <a:schemeClr val="dk2"/>
            </a:solidFill>
            <a:prstDash val="solid"/>
            <a:round/>
            <a:headEnd len="med" w="med" type="none"/>
            <a:tailEnd len="med" w="med" type="none"/>
          </a:ln>
        </p:spPr>
      </p:cxnSp>
      <p:sp>
        <p:nvSpPr>
          <p:cNvPr id="623" name="Google Shape;623;p28"/>
          <p:cNvSpPr txBox="1"/>
          <p:nvPr/>
        </p:nvSpPr>
        <p:spPr>
          <a:xfrm>
            <a:off x="4881250" y="795950"/>
            <a:ext cx="3752400" cy="8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Spatial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represents an axis aligned sub-volume of the parent node</a:t>
            </a:r>
            <a:endParaRPr>
              <a:latin typeface="Proxima Nova"/>
              <a:ea typeface="Proxima Nova"/>
              <a:cs typeface="Proxima Nova"/>
              <a:sym typeface="Proxima Nova"/>
            </a:endParaRPr>
          </a:p>
        </p:txBody>
      </p:sp>
      <p:sp>
        <p:nvSpPr>
          <p:cNvPr id="624" name="Google Shape;624;p28"/>
          <p:cNvSpPr/>
          <p:nvPr/>
        </p:nvSpPr>
        <p:spPr>
          <a:xfrm>
            <a:off x="5535350" y="2547984"/>
            <a:ext cx="2060700" cy="20607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8"/>
          <p:cNvSpPr/>
          <p:nvPr/>
        </p:nvSpPr>
        <p:spPr>
          <a:xfrm>
            <a:off x="6249710" y="1963509"/>
            <a:ext cx="2060700" cy="20607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6" name="Google Shape;626;p28"/>
          <p:cNvCxnSpPr/>
          <p:nvPr/>
        </p:nvCxnSpPr>
        <p:spPr>
          <a:xfrm flipH="1">
            <a:off x="5539751" y="1963499"/>
            <a:ext cx="713700" cy="576600"/>
          </a:xfrm>
          <a:prstGeom prst="straightConnector1">
            <a:avLst/>
          </a:prstGeom>
          <a:noFill/>
          <a:ln cap="flat" cmpd="sng" w="9525">
            <a:solidFill>
              <a:srgbClr val="B7B7B7"/>
            </a:solidFill>
            <a:prstDash val="solid"/>
            <a:round/>
            <a:headEnd len="med" w="med" type="none"/>
            <a:tailEnd len="med" w="med" type="none"/>
          </a:ln>
        </p:spPr>
      </p:cxnSp>
      <p:cxnSp>
        <p:nvCxnSpPr>
          <p:cNvPr id="627" name="Google Shape;627;p28"/>
          <p:cNvCxnSpPr/>
          <p:nvPr/>
        </p:nvCxnSpPr>
        <p:spPr>
          <a:xfrm flipH="1">
            <a:off x="7593899" y="1962839"/>
            <a:ext cx="713700" cy="584100"/>
          </a:xfrm>
          <a:prstGeom prst="straightConnector1">
            <a:avLst/>
          </a:prstGeom>
          <a:noFill/>
          <a:ln cap="flat" cmpd="sng" w="9525">
            <a:solidFill>
              <a:srgbClr val="B7B7B7"/>
            </a:solidFill>
            <a:prstDash val="solid"/>
            <a:round/>
            <a:headEnd len="med" w="med" type="none"/>
            <a:tailEnd len="med" w="med" type="none"/>
          </a:ln>
        </p:spPr>
      </p:cxnSp>
      <p:cxnSp>
        <p:nvCxnSpPr>
          <p:cNvPr id="628" name="Google Shape;628;p28"/>
          <p:cNvCxnSpPr/>
          <p:nvPr/>
        </p:nvCxnSpPr>
        <p:spPr>
          <a:xfrm flipH="1">
            <a:off x="7609758" y="4026303"/>
            <a:ext cx="706500" cy="584100"/>
          </a:xfrm>
          <a:prstGeom prst="straightConnector1">
            <a:avLst/>
          </a:prstGeom>
          <a:noFill/>
          <a:ln cap="flat" cmpd="sng" w="9525">
            <a:solidFill>
              <a:srgbClr val="B7B7B7"/>
            </a:solidFill>
            <a:prstDash val="solid"/>
            <a:round/>
            <a:headEnd len="med" w="med" type="none"/>
            <a:tailEnd len="med" w="med" type="none"/>
          </a:ln>
        </p:spPr>
      </p:cxnSp>
      <p:cxnSp>
        <p:nvCxnSpPr>
          <p:cNvPr id="629" name="Google Shape;629;p28"/>
          <p:cNvCxnSpPr/>
          <p:nvPr/>
        </p:nvCxnSpPr>
        <p:spPr>
          <a:xfrm flipH="1">
            <a:off x="5540548" y="4026303"/>
            <a:ext cx="713700" cy="584100"/>
          </a:xfrm>
          <a:prstGeom prst="straightConnector1">
            <a:avLst/>
          </a:prstGeom>
          <a:noFill/>
          <a:ln cap="flat" cmpd="sng" w="9525">
            <a:solidFill>
              <a:srgbClr val="B7B7B7"/>
            </a:solidFill>
            <a:prstDash val="solid"/>
            <a:round/>
            <a:headEnd len="med" w="med" type="none"/>
            <a:tailEnd len="med" w="med" type="none"/>
          </a:ln>
        </p:spPr>
      </p:cxnSp>
      <p:cxnSp>
        <p:nvCxnSpPr>
          <p:cNvPr id="630" name="Google Shape;630;p28"/>
          <p:cNvCxnSpPr/>
          <p:nvPr/>
        </p:nvCxnSpPr>
        <p:spPr>
          <a:xfrm flipH="1">
            <a:off x="6564419" y="1963509"/>
            <a:ext cx="686700" cy="591900"/>
          </a:xfrm>
          <a:prstGeom prst="straightConnector1">
            <a:avLst/>
          </a:prstGeom>
          <a:noFill/>
          <a:ln cap="flat" cmpd="sng" w="9525">
            <a:solidFill>
              <a:srgbClr val="B7B7B7"/>
            </a:solidFill>
            <a:prstDash val="solid"/>
            <a:round/>
            <a:headEnd len="med" w="med" type="none"/>
            <a:tailEnd len="med" w="med" type="none"/>
          </a:ln>
        </p:spPr>
      </p:cxnSp>
      <p:cxnSp>
        <p:nvCxnSpPr>
          <p:cNvPr id="631" name="Google Shape;631;p28"/>
          <p:cNvCxnSpPr/>
          <p:nvPr/>
        </p:nvCxnSpPr>
        <p:spPr>
          <a:xfrm flipH="1">
            <a:off x="7595307" y="2993755"/>
            <a:ext cx="714900" cy="585600"/>
          </a:xfrm>
          <a:prstGeom prst="straightConnector1">
            <a:avLst/>
          </a:prstGeom>
          <a:noFill/>
          <a:ln cap="flat" cmpd="sng" w="9525">
            <a:solidFill>
              <a:srgbClr val="B7B7B7"/>
            </a:solidFill>
            <a:prstDash val="solid"/>
            <a:round/>
            <a:headEnd len="med" w="med" type="none"/>
            <a:tailEnd len="med" w="med" type="none"/>
          </a:ln>
        </p:spPr>
      </p:cxnSp>
      <p:cxnSp>
        <p:nvCxnSpPr>
          <p:cNvPr id="632" name="Google Shape;632;p28"/>
          <p:cNvCxnSpPr>
            <a:endCxn id="624" idx="2"/>
          </p:cNvCxnSpPr>
          <p:nvPr/>
        </p:nvCxnSpPr>
        <p:spPr>
          <a:xfrm>
            <a:off x="6565700" y="2548284"/>
            <a:ext cx="0" cy="2060400"/>
          </a:xfrm>
          <a:prstGeom prst="straightConnector1">
            <a:avLst/>
          </a:prstGeom>
          <a:noFill/>
          <a:ln cap="flat" cmpd="sng" w="9525">
            <a:solidFill>
              <a:srgbClr val="B7B7B7"/>
            </a:solidFill>
            <a:prstDash val="solid"/>
            <a:round/>
            <a:headEnd len="med" w="med" type="none"/>
            <a:tailEnd len="med" w="med" type="none"/>
          </a:ln>
        </p:spPr>
      </p:cxnSp>
      <p:cxnSp>
        <p:nvCxnSpPr>
          <p:cNvPr id="633" name="Google Shape;633;p28"/>
          <p:cNvCxnSpPr>
            <a:stCxn id="625" idx="0"/>
            <a:endCxn id="625" idx="2"/>
          </p:cNvCxnSpPr>
          <p:nvPr/>
        </p:nvCxnSpPr>
        <p:spPr>
          <a:xfrm>
            <a:off x="7280060" y="1963509"/>
            <a:ext cx="0" cy="2060700"/>
          </a:xfrm>
          <a:prstGeom prst="straightConnector1">
            <a:avLst/>
          </a:prstGeom>
          <a:noFill/>
          <a:ln cap="flat" cmpd="sng" w="9525">
            <a:solidFill>
              <a:srgbClr val="B7B7B7"/>
            </a:solidFill>
            <a:prstDash val="solid"/>
            <a:round/>
            <a:headEnd len="med" w="med" type="none"/>
            <a:tailEnd len="med" w="med" type="none"/>
          </a:ln>
        </p:spPr>
      </p:cxnSp>
      <p:cxnSp>
        <p:nvCxnSpPr>
          <p:cNvPr id="634" name="Google Shape;634;p28"/>
          <p:cNvCxnSpPr>
            <a:stCxn id="625" idx="2"/>
            <a:endCxn id="624" idx="2"/>
          </p:cNvCxnSpPr>
          <p:nvPr/>
        </p:nvCxnSpPr>
        <p:spPr>
          <a:xfrm flipH="1">
            <a:off x="6565760" y="402420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635" name="Google Shape;635;p28"/>
          <p:cNvCxnSpPr>
            <a:stCxn id="625" idx="1"/>
            <a:endCxn id="624" idx="1"/>
          </p:cNvCxnSpPr>
          <p:nvPr/>
        </p:nvCxnSpPr>
        <p:spPr>
          <a:xfrm flipH="1">
            <a:off x="5535410" y="299385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636" name="Google Shape;636;p28"/>
          <p:cNvCxnSpPr/>
          <p:nvPr/>
        </p:nvCxnSpPr>
        <p:spPr>
          <a:xfrm>
            <a:off x="5900967" y="2267103"/>
            <a:ext cx="0" cy="2061900"/>
          </a:xfrm>
          <a:prstGeom prst="straightConnector1">
            <a:avLst/>
          </a:prstGeom>
          <a:noFill/>
          <a:ln cap="flat" cmpd="sng" w="9525">
            <a:solidFill>
              <a:srgbClr val="B7B7B7"/>
            </a:solidFill>
            <a:prstDash val="solid"/>
            <a:round/>
            <a:headEnd len="med" w="med" type="none"/>
            <a:tailEnd len="med" w="med" type="none"/>
          </a:ln>
        </p:spPr>
      </p:cxnSp>
      <p:cxnSp>
        <p:nvCxnSpPr>
          <p:cNvPr id="637" name="Google Shape;637;p28"/>
          <p:cNvCxnSpPr/>
          <p:nvPr/>
        </p:nvCxnSpPr>
        <p:spPr>
          <a:xfrm>
            <a:off x="5898451" y="4319412"/>
            <a:ext cx="2070600" cy="0"/>
          </a:xfrm>
          <a:prstGeom prst="straightConnector1">
            <a:avLst/>
          </a:prstGeom>
          <a:noFill/>
          <a:ln cap="flat" cmpd="sng" w="9525">
            <a:solidFill>
              <a:srgbClr val="B7B7B7"/>
            </a:solidFill>
            <a:prstDash val="solid"/>
            <a:round/>
            <a:headEnd len="med" w="med" type="none"/>
            <a:tailEnd len="med" w="med" type="none"/>
          </a:ln>
        </p:spPr>
      </p:cxnSp>
      <p:cxnSp>
        <p:nvCxnSpPr>
          <p:cNvPr id="638" name="Google Shape;638;p28"/>
          <p:cNvCxnSpPr/>
          <p:nvPr/>
        </p:nvCxnSpPr>
        <p:spPr>
          <a:xfrm rot="10800000">
            <a:off x="7955754" y="2267233"/>
            <a:ext cx="0" cy="2076300"/>
          </a:xfrm>
          <a:prstGeom prst="straightConnector1">
            <a:avLst/>
          </a:prstGeom>
          <a:noFill/>
          <a:ln cap="flat" cmpd="sng" w="9525">
            <a:solidFill>
              <a:srgbClr val="B7B7B7"/>
            </a:solidFill>
            <a:prstDash val="solid"/>
            <a:round/>
            <a:headEnd len="med" w="med" type="none"/>
            <a:tailEnd len="med" w="med" type="none"/>
          </a:ln>
        </p:spPr>
      </p:cxnSp>
      <p:cxnSp>
        <p:nvCxnSpPr>
          <p:cNvPr id="639" name="Google Shape;639;p28"/>
          <p:cNvCxnSpPr/>
          <p:nvPr/>
        </p:nvCxnSpPr>
        <p:spPr>
          <a:xfrm rot="10800000">
            <a:off x="5915452" y="2267116"/>
            <a:ext cx="2033100" cy="0"/>
          </a:xfrm>
          <a:prstGeom prst="straightConnector1">
            <a:avLst/>
          </a:prstGeom>
          <a:noFill/>
          <a:ln cap="flat" cmpd="sng" w="9525">
            <a:solidFill>
              <a:srgbClr val="B7B7B7"/>
            </a:solidFill>
            <a:prstDash val="solid"/>
            <a:round/>
            <a:headEnd len="med" w="med" type="none"/>
            <a:tailEnd len="med" w="med" type="none"/>
          </a:ln>
        </p:spPr>
      </p:cxnSp>
      <p:cxnSp>
        <p:nvCxnSpPr>
          <p:cNvPr id="640" name="Google Shape;640;p28"/>
          <p:cNvCxnSpPr>
            <a:stCxn id="624" idx="1"/>
          </p:cNvCxnSpPr>
          <p:nvPr/>
        </p:nvCxnSpPr>
        <p:spPr>
          <a:xfrm>
            <a:off x="5535350" y="3578334"/>
            <a:ext cx="2074200" cy="0"/>
          </a:xfrm>
          <a:prstGeom prst="straightConnector1">
            <a:avLst/>
          </a:prstGeom>
          <a:noFill/>
          <a:ln cap="flat" cmpd="sng" w="9525">
            <a:solidFill>
              <a:srgbClr val="B7B7B7"/>
            </a:solidFill>
            <a:prstDash val="solid"/>
            <a:round/>
            <a:headEnd len="med" w="med" type="none"/>
            <a:tailEnd len="med" w="med" type="none"/>
          </a:ln>
        </p:spPr>
      </p:cxnSp>
      <p:cxnSp>
        <p:nvCxnSpPr>
          <p:cNvPr id="641" name="Google Shape;641;p28"/>
          <p:cNvCxnSpPr>
            <a:stCxn id="625" idx="3"/>
          </p:cNvCxnSpPr>
          <p:nvPr/>
        </p:nvCxnSpPr>
        <p:spPr>
          <a:xfrm rot="10800000">
            <a:off x="6249710" y="2993859"/>
            <a:ext cx="2060700" cy="0"/>
          </a:xfrm>
          <a:prstGeom prst="straightConnector1">
            <a:avLst/>
          </a:prstGeom>
          <a:noFill/>
          <a:ln cap="flat" cmpd="sng" w="9525">
            <a:solidFill>
              <a:srgbClr val="B7B7B7"/>
            </a:solidFill>
            <a:prstDash val="solid"/>
            <a:round/>
            <a:headEnd len="med" w="med" type="none"/>
            <a:tailEnd len="med" w="med" type="none"/>
          </a:ln>
        </p:spPr>
      </p:cxnSp>
      <p:cxnSp>
        <p:nvCxnSpPr>
          <p:cNvPr id="642" name="Google Shape;642;p28"/>
          <p:cNvCxnSpPr/>
          <p:nvPr/>
        </p:nvCxnSpPr>
        <p:spPr>
          <a:xfrm flipH="1">
            <a:off x="6564365" y="2995311"/>
            <a:ext cx="728100" cy="584100"/>
          </a:xfrm>
          <a:prstGeom prst="straightConnector1">
            <a:avLst/>
          </a:prstGeom>
          <a:noFill/>
          <a:ln cap="flat" cmpd="sng" w="9525">
            <a:solidFill>
              <a:srgbClr val="B7B7B7"/>
            </a:solidFill>
            <a:prstDash val="solid"/>
            <a:round/>
            <a:headEnd len="med" w="med" type="none"/>
            <a:tailEnd len="med" w="med" type="none"/>
          </a:ln>
        </p:spPr>
      </p:cxnSp>
      <p:cxnSp>
        <p:nvCxnSpPr>
          <p:cNvPr id="643" name="Google Shape;643;p28"/>
          <p:cNvCxnSpPr/>
          <p:nvPr/>
        </p:nvCxnSpPr>
        <p:spPr>
          <a:xfrm>
            <a:off x="5915370" y="3276491"/>
            <a:ext cx="2047800" cy="0"/>
          </a:xfrm>
          <a:prstGeom prst="straightConnector1">
            <a:avLst/>
          </a:prstGeom>
          <a:noFill/>
          <a:ln cap="flat" cmpd="sng" w="9525">
            <a:solidFill>
              <a:srgbClr val="B7B7B7"/>
            </a:solidFill>
            <a:prstDash val="solid"/>
            <a:round/>
            <a:headEnd len="med" w="med" type="none"/>
            <a:tailEnd len="med" w="med" type="none"/>
          </a:ln>
        </p:spPr>
      </p:cxnSp>
      <p:cxnSp>
        <p:nvCxnSpPr>
          <p:cNvPr id="644" name="Google Shape;644;p28"/>
          <p:cNvCxnSpPr/>
          <p:nvPr/>
        </p:nvCxnSpPr>
        <p:spPr>
          <a:xfrm>
            <a:off x="6910335" y="2274326"/>
            <a:ext cx="0" cy="2061900"/>
          </a:xfrm>
          <a:prstGeom prst="straightConnector1">
            <a:avLst/>
          </a:prstGeom>
          <a:noFill/>
          <a:ln cap="flat" cmpd="sng" w="9525">
            <a:solidFill>
              <a:srgbClr val="B7B7B7"/>
            </a:solidFill>
            <a:prstDash val="solid"/>
            <a:round/>
            <a:headEnd len="med" w="med" type="none"/>
            <a:tailEnd len="med" w="med" type="none"/>
          </a:ln>
        </p:spPr>
      </p:cxnSp>
      <p:sp>
        <p:nvSpPr>
          <p:cNvPr id="645" name="Google Shape;645;p28"/>
          <p:cNvSpPr/>
          <p:nvPr/>
        </p:nvSpPr>
        <p:spPr>
          <a:xfrm>
            <a:off x="2358139" y="3633460"/>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8"/>
          <p:cNvSpPr/>
          <p:nvPr/>
        </p:nvSpPr>
        <p:spPr>
          <a:xfrm>
            <a:off x="2358139" y="3737049"/>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8"/>
          <p:cNvSpPr/>
          <p:nvPr/>
        </p:nvSpPr>
        <p:spPr>
          <a:xfrm>
            <a:off x="2358139" y="3840637"/>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8"/>
          <p:cNvSpPr txBox="1"/>
          <p:nvPr/>
        </p:nvSpPr>
        <p:spPr>
          <a:xfrm>
            <a:off x="758625" y="3996351"/>
            <a:ext cx="3303000" cy="5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Tree depth restricted to some maximum depth</a:t>
            </a:r>
            <a:br>
              <a:rPr lang="en" sz="1200">
                <a:latin typeface="Proxima Nova"/>
                <a:ea typeface="Proxima Nova"/>
                <a:cs typeface="Proxima Nova"/>
                <a:sym typeface="Proxima Nova"/>
              </a:rPr>
            </a:br>
            <a:r>
              <a:rPr lang="en" sz="1200">
                <a:latin typeface="Proxima Nova"/>
                <a:ea typeface="Proxima Nova"/>
                <a:cs typeface="Proxima Nova"/>
                <a:sym typeface="Proxima Nova"/>
              </a:rPr>
              <a:t>(e.g. d=32)</a:t>
            </a:r>
            <a:endParaRPr sz="1200">
              <a:latin typeface="Proxima Nova"/>
              <a:ea typeface="Proxima Nova"/>
              <a:cs typeface="Proxima Nova"/>
              <a:sym typeface="Proxima Nova"/>
            </a:endParaRPr>
          </a:p>
        </p:txBody>
      </p:sp>
      <p:sp>
        <p:nvSpPr>
          <p:cNvPr id="649" name="Google Shape;649;p28"/>
          <p:cNvSpPr txBox="1"/>
          <p:nvPr/>
        </p:nvSpPr>
        <p:spPr>
          <a:xfrm>
            <a:off x="34119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7</a:t>
            </a:r>
            <a:endParaRPr sz="1000">
              <a:latin typeface="Proxima Nova"/>
              <a:ea typeface="Proxima Nova"/>
              <a:cs typeface="Proxima Nova"/>
              <a:sym typeface="Proxima Nova"/>
            </a:endParaRPr>
          </a:p>
        </p:txBody>
      </p:sp>
      <p:sp>
        <p:nvSpPr>
          <p:cNvPr id="650" name="Google Shape;650;p28"/>
          <p:cNvSpPr txBox="1"/>
          <p:nvPr/>
        </p:nvSpPr>
        <p:spPr>
          <a:xfrm>
            <a:off x="38691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8</a:t>
            </a:r>
            <a:endParaRPr sz="1000">
              <a:latin typeface="Proxima Nova"/>
              <a:ea typeface="Proxima Nova"/>
              <a:cs typeface="Proxima Nova"/>
              <a:sym typeface="Proxima Nova"/>
            </a:endParaRPr>
          </a:p>
        </p:txBody>
      </p:sp>
      <p:sp>
        <p:nvSpPr>
          <p:cNvPr id="651" name="Google Shape;651;p28"/>
          <p:cNvSpPr/>
          <p:nvPr/>
        </p:nvSpPr>
        <p:spPr>
          <a:xfrm>
            <a:off x="6910450" y="3297138"/>
            <a:ext cx="1029000" cy="1029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8"/>
          <p:cNvSpPr/>
          <p:nvPr/>
        </p:nvSpPr>
        <p:spPr>
          <a:xfrm>
            <a:off x="7265932" y="2992438"/>
            <a:ext cx="1029000" cy="1028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3" name="Google Shape;653;p28"/>
          <p:cNvCxnSpPr/>
          <p:nvPr/>
        </p:nvCxnSpPr>
        <p:spPr>
          <a:xfrm flipH="1">
            <a:off x="6910575" y="2992438"/>
            <a:ext cx="377100" cy="297300"/>
          </a:xfrm>
          <a:prstGeom prst="straightConnector1">
            <a:avLst/>
          </a:prstGeom>
          <a:noFill/>
          <a:ln cap="flat" cmpd="sng" w="19050">
            <a:solidFill>
              <a:srgbClr val="FF0000"/>
            </a:solidFill>
            <a:prstDash val="solid"/>
            <a:round/>
            <a:headEnd len="med" w="med" type="none"/>
            <a:tailEnd len="med" w="med" type="none"/>
          </a:ln>
        </p:spPr>
      </p:cxnSp>
      <p:cxnSp>
        <p:nvCxnSpPr>
          <p:cNvPr id="654" name="Google Shape;654;p28"/>
          <p:cNvCxnSpPr/>
          <p:nvPr/>
        </p:nvCxnSpPr>
        <p:spPr>
          <a:xfrm flipH="1">
            <a:off x="7940575" y="3006938"/>
            <a:ext cx="355500" cy="290100"/>
          </a:xfrm>
          <a:prstGeom prst="straightConnector1">
            <a:avLst/>
          </a:prstGeom>
          <a:noFill/>
          <a:ln cap="flat" cmpd="sng" w="19050">
            <a:solidFill>
              <a:srgbClr val="FF0000"/>
            </a:solidFill>
            <a:prstDash val="solid"/>
            <a:round/>
            <a:headEnd len="med" w="med" type="none"/>
            <a:tailEnd len="med" w="med" type="none"/>
          </a:ln>
        </p:spPr>
      </p:cxnSp>
      <p:cxnSp>
        <p:nvCxnSpPr>
          <p:cNvPr id="655" name="Google Shape;655;p28"/>
          <p:cNvCxnSpPr/>
          <p:nvPr/>
        </p:nvCxnSpPr>
        <p:spPr>
          <a:xfrm flipH="1">
            <a:off x="7940575" y="4037465"/>
            <a:ext cx="355500" cy="290100"/>
          </a:xfrm>
          <a:prstGeom prst="straightConnector1">
            <a:avLst/>
          </a:prstGeom>
          <a:noFill/>
          <a:ln cap="flat" cmpd="sng" w="19050">
            <a:solidFill>
              <a:srgbClr val="FF0000"/>
            </a:solidFill>
            <a:prstDash val="solid"/>
            <a:round/>
            <a:headEnd len="med" w="med" type="none"/>
            <a:tailEnd len="med" w="med" type="none"/>
          </a:ln>
        </p:spPr>
      </p:cxnSp>
      <p:cxnSp>
        <p:nvCxnSpPr>
          <p:cNvPr id="656" name="Google Shape;656;p28"/>
          <p:cNvCxnSpPr/>
          <p:nvPr/>
        </p:nvCxnSpPr>
        <p:spPr>
          <a:xfrm flipH="1">
            <a:off x="6917303" y="4030211"/>
            <a:ext cx="355500" cy="290100"/>
          </a:xfrm>
          <a:prstGeom prst="straightConnector1">
            <a:avLst/>
          </a:prstGeom>
          <a:noFill/>
          <a:ln cap="flat" cmpd="sng" w="19050">
            <a:solidFill>
              <a:srgbClr val="FF0000"/>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Google Shape;661;p29"/>
          <p:cNvSpPr/>
          <p:nvPr/>
        </p:nvSpPr>
        <p:spPr>
          <a:xfrm>
            <a:off x="29306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662" name="Google Shape;662;p29"/>
          <p:cNvSpPr/>
          <p:nvPr/>
        </p:nvSpPr>
        <p:spPr>
          <a:xfrm>
            <a:off x="3387869" y="3053400"/>
            <a:ext cx="281700" cy="281700"/>
          </a:xfrm>
          <a:prstGeom prst="ellipse">
            <a:avLst/>
          </a:prstGeom>
          <a:solidFill>
            <a:srgbClr val="F3F3F3"/>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663" name="Google Shape;663;p29"/>
          <p:cNvSpPr txBox="1"/>
          <p:nvPr/>
        </p:nvSpPr>
        <p:spPr>
          <a:xfrm>
            <a:off x="34119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7</a:t>
            </a:r>
            <a:endParaRPr sz="1000">
              <a:latin typeface="Proxima Nova"/>
              <a:ea typeface="Proxima Nova"/>
              <a:cs typeface="Proxima Nova"/>
              <a:sym typeface="Proxima Nova"/>
            </a:endParaRPr>
          </a:p>
        </p:txBody>
      </p:sp>
      <p:sp>
        <p:nvSpPr>
          <p:cNvPr id="664" name="Google Shape;664;p29"/>
          <p:cNvSpPr txBox="1"/>
          <p:nvPr/>
        </p:nvSpPr>
        <p:spPr>
          <a:xfrm>
            <a:off x="2940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6</a:t>
            </a:r>
            <a:endParaRPr sz="1000">
              <a:latin typeface="Proxima Nova"/>
              <a:ea typeface="Proxima Nova"/>
              <a:cs typeface="Proxima Nova"/>
              <a:sym typeface="Proxima Nova"/>
            </a:endParaRPr>
          </a:p>
        </p:txBody>
      </p:sp>
      <p:sp>
        <p:nvSpPr>
          <p:cNvPr id="665" name="Google Shape;665;p29"/>
          <p:cNvSpPr/>
          <p:nvPr/>
        </p:nvSpPr>
        <p:spPr>
          <a:xfrm>
            <a:off x="24734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666" name="Google Shape;666;p29"/>
          <p:cNvSpPr txBox="1"/>
          <p:nvPr/>
        </p:nvSpPr>
        <p:spPr>
          <a:xfrm>
            <a:off x="24903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5</a:t>
            </a:r>
            <a:endParaRPr sz="1000">
              <a:latin typeface="Proxima Nova"/>
              <a:ea typeface="Proxima Nova"/>
              <a:cs typeface="Proxima Nova"/>
              <a:sym typeface="Proxima Nova"/>
            </a:endParaRPr>
          </a:p>
        </p:txBody>
      </p:sp>
      <p:sp>
        <p:nvSpPr>
          <p:cNvPr id="667" name="Google Shape;667;p29"/>
          <p:cNvSpPr/>
          <p:nvPr/>
        </p:nvSpPr>
        <p:spPr>
          <a:xfrm>
            <a:off x="20162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Proxima Nova"/>
              <a:ea typeface="Proxima Nova"/>
              <a:cs typeface="Proxima Nova"/>
              <a:sym typeface="Proxima Nova"/>
            </a:endParaRPr>
          </a:p>
        </p:txBody>
      </p:sp>
      <p:sp>
        <p:nvSpPr>
          <p:cNvPr id="668" name="Google Shape;668;p29"/>
          <p:cNvSpPr txBox="1"/>
          <p:nvPr/>
        </p:nvSpPr>
        <p:spPr>
          <a:xfrm>
            <a:off x="20331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4</a:t>
            </a:r>
            <a:endParaRPr sz="1000">
              <a:latin typeface="Proxima Nova"/>
              <a:ea typeface="Proxima Nova"/>
              <a:cs typeface="Proxima Nova"/>
              <a:sym typeface="Proxima Nova"/>
            </a:endParaRPr>
          </a:p>
        </p:txBody>
      </p:sp>
      <p:sp>
        <p:nvSpPr>
          <p:cNvPr id="669" name="Google Shape;669;p29"/>
          <p:cNvSpPr/>
          <p:nvPr/>
        </p:nvSpPr>
        <p:spPr>
          <a:xfrm>
            <a:off x="1559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670" name="Google Shape;670;p29"/>
          <p:cNvSpPr txBox="1"/>
          <p:nvPr/>
        </p:nvSpPr>
        <p:spPr>
          <a:xfrm>
            <a:off x="15759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3</a:t>
            </a:r>
            <a:endParaRPr sz="1000">
              <a:latin typeface="Proxima Nova"/>
              <a:ea typeface="Proxima Nova"/>
              <a:cs typeface="Proxima Nova"/>
              <a:sym typeface="Proxima Nova"/>
            </a:endParaRPr>
          </a:p>
        </p:txBody>
      </p:sp>
      <p:sp>
        <p:nvSpPr>
          <p:cNvPr id="671" name="Google Shape;671;p29"/>
          <p:cNvSpPr/>
          <p:nvPr/>
        </p:nvSpPr>
        <p:spPr>
          <a:xfrm>
            <a:off x="1101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672" name="Google Shape;672;p29"/>
          <p:cNvSpPr txBox="1"/>
          <p:nvPr/>
        </p:nvSpPr>
        <p:spPr>
          <a:xfrm>
            <a:off x="11114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2</a:t>
            </a:r>
            <a:endParaRPr sz="1000">
              <a:latin typeface="Proxima Nova"/>
              <a:ea typeface="Proxima Nova"/>
              <a:cs typeface="Proxima Nova"/>
              <a:sym typeface="Proxima Nova"/>
            </a:endParaRPr>
          </a:p>
        </p:txBody>
      </p:sp>
      <p:sp>
        <p:nvSpPr>
          <p:cNvPr id="673" name="Google Shape;673;p29"/>
          <p:cNvSpPr/>
          <p:nvPr/>
        </p:nvSpPr>
        <p:spPr>
          <a:xfrm>
            <a:off x="632494"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674" name="Google Shape;674;p29"/>
          <p:cNvSpPr txBox="1"/>
          <p:nvPr/>
        </p:nvSpPr>
        <p:spPr>
          <a:xfrm>
            <a:off x="654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1</a:t>
            </a:r>
            <a:endParaRPr sz="1000">
              <a:latin typeface="Proxima Nova"/>
              <a:ea typeface="Proxima Nova"/>
              <a:cs typeface="Proxima Nova"/>
              <a:sym typeface="Proxima Nova"/>
            </a:endParaRPr>
          </a:p>
        </p:txBody>
      </p:sp>
      <p:sp>
        <p:nvSpPr>
          <p:cNvPr id="675" name="Google Shape;675;p29"/>
          <p:cNvSpPr/>
          <p:nvPr/>
        </p:nvSpPr>
        <p:spPr>
          <a:xfrm>
            <a:off x="-9175" y="102675"/>
            <a:ext cx="19506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9"/>
          <p:cNvSpPr txBox="1"/>
          <p:nvPr/>
        </p:nvSpPr>
        <p:spPr>
          <a:xfrm>
            <a:off x="-10650" y="95075"/>
            <a:ext cx="20331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OCTREE STRUCTURE</a:t>
            </a:r>
            <a:endParaRPr>
              <a:solidFill>
                <a:srgbClr val="666666"/>
              </a:solidFill>
              <a:latin typeface="Proxima Nova"/>
              <a:ea typeface="Proxima Nova"/>
              <a:cs typeface="Proxima Nova"/>
              <a:sym typeface="Proxima Nova"/>
            </a:endParaRPr>
          </a:p>
        </p:txBody>
      </p:sp>
      <p:sp>
        <p:nvSpPr>
          <p:cNvPr id="677" name="Google Shape;677;p29"/>
          <p:cNvSpPr txBox="1"/>
          <p:nvPr/>
        </p:nvSpPr>
        <p:spPr>
          <a:xfrm>
            <a:off x="682425" y="795954"/>
            <a:ext cx="3303000" cy="6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Data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references up to 8 children</a:t>
            </a:r>
            <a:endParaRPr>
              <a:latin typeface="Proxima Nova"/>
              <a:ea typeface="Proxima Nova"/>
              <a:cs typeface="Proxima Nova"/>
              <a:sym typeface="Proxima Nova"/>
            </a:endParaRPr>
          </a:p>
        </p:txBody>
      </p:sp>
      <p:sp>
        <p:nvSpPr>
          <p:cNvPr id="678" name="Google Shape;678;p29"/>
          <p:cNvSpPr/>
          <p:nvPr/>
        </p:nvSpPr>
        <p:spPr>
          <a:xfrm>
            <a:off x="2232694" y="18342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sz="800">
              <a:latin typeface="Proxima Nova"/>
              <a:ea typeface="Proxima Nova"/>
              <a:cs typeface="Proxima Nova"/>
              <a:sym typeface="Proxima Nova"/>
            </a:endParaRPr>
          </a:p>
        </p:txBody>
      </p:sp>
      <p:sp>
        <p:nvSpPr>
          <p:cNvPr id="679" name="Google Shape;679;p29"/>
          <p:cNvSpPr txBox="1"/>
          <p:nvPr/>
        </p:nvSpPr>
        <p:spPr>
          <a:xfrm>
            <a:off x="2239938" y="1812436"/>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0</a:t>
            </a:r>
            <a:endParaRPr sz="1000">
              <a:latin typeface="Proxima Nova"/>
              <a:ea typeface="Proxima Nova"/>
              <a:cs typeface="Proxima Nova"/>
              <a:sym typeface="Proxima Nova"/>
            </a:endParaRPr>
          </a:p>
        </p:txBody>
      </p:sp>
      <p:sp>
        <p:nvSpPr>
          <p:cNvPr id="680" name="Google Shape;680;p29"/>
          <p:cNvSpPr/>
          <p:nvPr/>
        </p:nvSpPr>
        <p:spPr>
          <a:xfrm>
            <a:off x="3845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cxnSp>
        <p:nvCxnSpPr>
          <p:cNvPr id="681" name="Google Shape;681;p29"/>
          <p:cNvCxnSpPr>
            <a:stCxn id="678" idx="4"/>
            <a:endCxn id="673" idx="0"/>
          </p:cNvCxnSpPr>
          <p:nvPr/>
        </p:nvCxnSpPr>
        <p:spPr>
          <a:xfrm flipH="1">
            <a:off x="773344" y="2115900"/>
            <a:ext cx="1600200" cy="937500"/>
          </a:xfrm>
          <a:prstGeom prst="straightConnector1">
            <a:avLst/>
          </a:prstGeom>
          <a:noFill/>
          <a:ln cap="flat" cmpd="sng" w="9525">
            <a:solidFill>
              <a:schemeClr val="dk2"/>
            </a:solidFill>
            <a:prstDash val="solid"/>
            <a:round/>
            <a:headEnd len="med" w="med" type="none"/>
            <a:tailEnd len="med" w="med" type="none"/>
          </a:ln>
        </p:spPr>
      </p:cxnSp>
      <p:cxnSp>
        <p:nvCxnSpPr>
          <p:cNvPr id="682" name="Google Shape;682;p29"/>
          <p:cNvCxnSpPr>
            <a:stCxn id="678" idx="4"/>
            <a:endCxn id="671" idx="0"/>
          </p:cNvCxnSpPr>
          <p:nvPr/>
        </p:nvCxnSpPr>
        <p:spPr>
          <a:xfrm flipH="1">
            <a:off x="1242844" y="2115900"/>
            <a:ext cx="1130700" cy="937500"/>
          </a:xfrm>
          <a:prstGeom prst="straightConnector1">
            <a:avLst/>
          </a:prstGeom>
          <a:noFill/>
          <a:ln cap="flat" cmpd="sng" w="9525">
            <a:solidFill>
              <a:schemeClr val="dk2"/>
            </a:solidFill>
            <a:prstDash val="solid"/>
            <a:round/>
            <a:headEnd len="med" w="med" type="none"/>
            <a:tailEnd len="med" w="med" type="none"/>
          </a:ln>
        </p:spPr>
      </p:cxnSp>
      <p:cxnSp>
        <p:nvCxnSpPr>
          <p:cNvPr id="683" name="Google Shape;683;p29"/>
          <p:cNvCxnSpPr>
            <a:stCxn id="678" idx="4"/>
            <a:endCxn id="669" idx="0"/>
          </p:cNvCxnSpPr>
          <p:nvPr/>
        </p:nvCxnSpPr>
        <p:spPr>
          <a:xfrm flipH="1">
            <a:off x="1700044" y="2115900"/>
            <a:ext cx="673500" cy="937500"/>
          </a:xfrm>
          <a:prstGeom prst="straightConnector1">
            <a:avLst/>
          </a:prstGeom>
          <a:noFill/>
          <a:ln cap="flat" cmpd="sng" w="9525">
            <a:solidFill>
              <a:schemeClr val="dk2"/>
            </a:solidFill>
            <a:prstDash val="solid"/>
            <a:round/>
            <a:headEnd len="med" w="med" type="none"/>
            <a:tailEnd len="med" w="med" type="none"/>
          </a:ln>
        </p:spPr>
      </p:cxnSp>
      <p:cxnSp>
        <p:nvCxnSpPr>
          <p:cNvPr id="684" name="Google Shape;684;p29"/>
          <p:cNvCxnSpPr>
            <a:stCxn id="678" idx="4"/>
            <a:endCxn id="667" idx="0"/>
          </p:cNvCxnSpPr>
          <p:nvPr/>
        </p:nvCxnSpPr>
        <p:spPr>
          <a:xfrm flipH="1">
            <a:off x="2157244" y="2115900"/>
            <a:ext cx="216300" cy="937500"/>
          </a:xfrm>
          <a:prstGeom prst="straightConnector1">
            <a:avLst/>
          </a:prstGeom>
          <a:noFill/>
          <a:ln cap="flat" cmpd="sng" w="9525">
            <a:solidFill>
              <a:schemeClr val="dk2"/>
            </a:solidFill>
            <a:prstDash val="solid"/>
            <a:round/>
            <a:headEnd len="med" w="med" type="none"/>
            <a:tailEnd len="med" w="med" type="none"/>
          </a:ln>
        </p:spPr>
      </p:cxnSp>
      <p:cxnSp>
        <p:nvCxnSpPr>
          <p:cNvPr id="685" name="Google Shape;685;p29"/>
          <p:cNvCxnSpPr>
            <a:stCxn id="678" idx="4"/>
            <a:endCxn id="665" idx="0"/>
          </p:cNvCxnSpPr>
          <p:nvPr/>
        </p:nvCxnSpPr>
        <p:spPr>
          <a:xfrm>
            <a:off x="2373544" y="2115900"/>
            <a:ext cx="240900" cy="937500"/>
          </a:xfrm>
          <a:prstGeom prst="straightConnector1">
            <a:avLst/>
          </a:prstGeom>
          <a:noFill/>
          <a:ln cap="flat" cmpd="sng" w="9525">
            <a:solidFill>
              <a:schemeClr val="dk2"/>
            </a:solidFill>
            <a:prstDash val="solid"/>
            <a:round/>
            <a:headEnd len="med" w="med" type="none"/>
            <a:tailEnd len="med" w="med" type="none"/>
          </a:ln>
        </p:spPr>
      </p:cxnSp>
      <p:cxnSp>
        <p:nvCxnSpPr>
          <p:cNvPr id="686" name="Google Shape;686;p29"/>
          <p:cNvCxnSpPr>
            <a:stCxn id="678" idx="4"/>
            <a:endCxn id="661" idx="0"/>
          </p:cNvCxnSpPr>
          <p:nvPr/>
        </p:nvCxnSpPr>
        <p:spPr>
          <a:xfrm>
            <a:off x="2373544" y="2115900"/>
            <a:ext cx="698100" cy="937500"/>
          </a:xfrm>
          <a:prstGeom prst="straightConnector1">
            <a:avLst/>
          </a:prstGeom>
          <a:noFill/>
          <a:ln cap="flat" cmpd="sng" w="9525">
            <a:solidFill>
              <a:schemeClr val="dk2"/>
            </a:solidFill>
            <a:prstDash val="solid"/>
            <a:round/>
            <a:headEnd len="med" w="med" type="none"/>
            <a:tailEnd len="med" w="med" type="none"/>
          </a:ln>
        </p:spPr>
      </p:cxnSp>
      <p:cxnSp>
        <p:nvCxnSpPr>
          <p:cNvPr id="687" name="Google Shape;687;p29"/>
          <p:cNvCxnSpPr>
            <a:stCxn id="678" idx="4"/>
            <a:endCxn id="662" idx="0"/>
          </p:cNvCxnSpPr>
          <p:nvPr/>
        </p:nvCxnSpPr>
        <p:spPr>
          <a:xfrm>
            <a:off x="2373544" y="2115900"/>
            <a:ext cx="1155300" cy="937500"/>
          </a:xfrm>
          <a:prstGeom prst="straightConnector1">
            <a:avLst/>
          </a:prstGeom>
          <a:noFill/>
          <a:ln cap="flat" cmpd="sng" w="9525">
            <a:solidFill>
              <a:schemeClr val="dk2"/>
            </a:solidFill>
            <a:prstDash val="solid"/>
            <a:round/>
            <a:headEnd len="med" w="med" type="none"/>
            <a:tailEnd len="med" w="med" type="none"/>
          </a:ln>
        </p:spPr>
      </p:cxnSp>
      <p:cxnSp>
        <p:nvCxnSpPr>
          <p:cNvPr id="688" name="Google Shape;688;p29"/>
          <p:cNvCxnSpPr>
            <a:stCxn id="678" idx="4"/>
            <a:endCxn id="680" idx="0"/>
          </p:cNvCxnSpPr>
          <p:nvPr/>
        </p:nvCxnSpPr>
        <p:spPr>
          <a:xfrm>
            <a:off x="2373544" y="2115900"/>
            <a:ext cx="1612500" cy="937500"/>
          </a:xfrm>
          <a:prstGeom prst="straightConnector1">
            <a:avLst/>
          </a:prstGeom>
          <a:noFill/>
          <a:ln cap="flat" cmpd="sng" w="9525">
            <a:solidFill>
              <a:schemeClr val="dk2"/>
            </a:solidFill>
            <a:prstDash val="solid"/>
            <a:round/>
            <a:headEnd len="med" w="med" type="none"/>
            <a:tailEnd len="med" w="med" type="none"/>
          </a:ln>
        </p:spPr>
      </p:cxnSp>
      <p:sp>
        <p:nvSpPr>
          <p:cNvPr id="689" name="Google Shape;689;p29"/>
          <p:cNvSpPr txBox="1"/>
          <p:nvPr/>
        </p:nvSpPr>
        <p:spPr>
          <a:xfrm>
            <a:off x="4881250" y="795950"/>
            <a:ext cx="3752400" cy="8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Spatial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represents an axis aligned sub-volume of the parent node</a:t>
            </a:r>
            <a:endParaRPr>
              <a:latin typeface="Proxima Nova"/>
              <a:ea typeface="Proxima Nova"/>
              <a:cs typeface="Proxima Nova"/>
              <a:sym typeface="Proxima Nova"/>
            </a:endParaRPr>
          </a:p>
        </p:txBody>
      </p:sp>
      <p:sp>
        <p:nvSpPr>
          <p:cNvPr id="690" name="Google Shape;690;p29"/>
          <p:cNvSpPr/>
          <p:nvPr/>
        </p:nvSpPr>
        <p:spPr>
          <a:xfrm>
            <a:off x="5535350" y="2547984"/>
            <a:ext cx="2060700" cy="20607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9"/>
          <p:cNvSpPr/>
          <p:nvPr/>
        </p:nvSpPr>
        <p:spPr>
          <a:xfrm>
            <a:off x="6249710" y="1963509"/>
            <a:ext cx="2060700" cy="20607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92" name="Google Shape;692;p29"/>
          <p:cNvCxnSpPr/>
          <p:nvPr/>
        </p:nvCxnSpPr>
        <p:spPr>
          <a:xfrm flipH="1">
            <a:off x="5539751" y="1963499"/>
            <a:ext cx="713700" cy="576600"/>
          </a:xfrm>
          <a:prstGeom prst="straightConnector1">
            <a:avLst/>
          </a:prstGeom>
          <a:noFill/>
          <a:ln cap="flat" cmpd="sng" w="9525">
            <a:solidFill>
              <a:srgbClr val="B7B7B7"/>
            </a:solidFill>
            <a:prstDash val="solid"/>
            <a:round/>
            <a:headEnd len="med" w="med" type="none"/>
            <a:tailEnd len="med" w="med" type="none"/>
          </a:ln>
        </p:spPr>
      </p:cxnSp>
      <p:cxnSp>
        <p:nvCxnSpPr>
          <p:cNvPr id="693" name="Google Shape;693;p29"/>
          <p:cNvCxnSpPr/>
          <p:nvPr/>
        </p:nvCxnSpPr>
        <p:spPr>
          <a:xfrm flipH="1">
            <a:off x="7593899" y="1962839"/>
            <a:ext cx="713700" cy="584100"/>
          </a:xfrm>
          <a:prstGeom prst="straightConnector1">
            <a:avLst/>
          </a:prstGeom>
          <a:noFill/>
          <a:ln cap="flat" cmpd="sng" w="9525">
            <a:solidFill>
              <a:srgbClr val="B7B7B7"/>
            </a:solidFill>
            <a:prstDash val="solid"/>
            <a:round/>
            <a:headEnd len="med" w="med" type="none"/>
            <a:tailEnd len="med" w="med" type="none"/>
          </a:ln>
        </p:spPr>
      </p:cxnSp>
      <p:cxnSp>
        <p:nvCxnSpPr>
          <p:cNvPr id="694" name="Google Shape;694;p29"/>
          <p:cNvCxnSpPr/>
          <p:nvPr/>
        </p:nvCxnSpPr>
        <p:spPr>
          <a:xfrm flipH="1">
            <a:off x="7609758" y="4026303"/>
            <a:ext cx="706500" cy="584100"/>
          </a:xfrm>
          <a:prstGeom prst="straightConnector1">
            <a:avLst/>
          </a:prstGeom>
          <a:noFill/>
          <a:ln cap="flat" cmpd="sng" w="9525">
            <a:solidFill>
              <a:srgbClr val="B7B7B7"/>
            </a:solidFill>
            <a:prstDash val="solid"/>
            <a:round/>
            <a:headEnd len="med" w="med" type="none"/>
            <a:tailEnd len="med" w="med" type="none"/>
          </a:ln>
        </p:spPr>
      </p:cxnSp>
      <p:cxnSp>
        <p:nvCxnSpPr>
          <p:cNvPr id="695" name="Google Shape;695;p29"/>
          <p:cNvCxnSpPr/>
          <p:nvPr/>
        </p:nvCxnSpPr>
        <p:spPr>
          <a:xfrm flipH="1">
            <a:off x="5540548" y="4026303"/>
            <a:ext cx="713700" cy="584100"/>
          </a:xfrm>
          <a:prstGeom prst="straightConnector1">
            <a:avLst/>
          </a:prstGeom>
          <a:noFill/>
          <a:ln cap="flat" cmpd="sng" w="9525">
            <a:solidFill>
              <a:srgbClr val="B7B7B7"/>
            </a:solidFill>
            <a:prstDash val="solid"/>
            <a:round/>
            <a:headEnd len="med" w="med" type="none"/>
            <a:tailEnd len="med" w="med" type="none"/>
          </a:ln>
        </p:spPr>
      </p:cxnSp>
      <p:cxnSp>
        <p:nvCxnSpPr>
          <p:cNvPr id="696" name="Google Shape;696;p29"/>
          <p:cNvCxnSpPr/>
          <p:nvPr/>
        </p:nvCxnSpPr>
        <p:spPr>
          <a:xfrm flipH="1">
            <a:off x="6564419" y="1963509"/>
            <a:ext cx="686700" cy="591900"/>
          </a:xfrm>
          <a:prstGeom prst="straightConnector1">
            <a:avLst/>
          </a:prstGeom>
          <a:noFill/>
          <a:ln cap="flat" cmpd="sng" w="9525">
            <a:solidFill>
              <a:srgbClr val="B7B7B7"/>
            </a:solidFill>
            <a:prstDash val="solid"/>
            <a:round/>
            <a:headEnd len="med" w="med" type="none"/>
            <a:tailEnd len="med" w="med" type="none"/>
          </a:ln>
        </p:spPr>
      </p:cxnSp>
      <p:cxnSp>
        <p:nvCxnSpPr>
          <p:cNvPr id="697" name="Google Shape;697;p29"/>
          <p:cNvCxnSpPr/>
          <p:nvPr/>
        </p:nvCxnSpPr>
        <p:spPr>
          <a:xfrm flipH="1">
            <a:off x="7595307" y="2993755"/>
            <a:ext cx="714900" cy="585600"/>
          </a:xfrm>
          <a:prstGeom prst="straightConnector1">
            <a:avLst/>
          </a:prstGeom>
          <a:noFill/>
          <a:ln cap="flat" cmpd="sng" w="9525">
            <a:solidFill>
              <a:srgbClr val="B7B7B7"/>
            </a:solidFill>
            <a:prstDash val="solid"/>
            <a:round/>
            <a:headEnd len="med" w="med" type="none"/>
            <a:tailEnd len="med" w="med" type="none"/>
          </a:ln>
        </p:spPr>
      </p:cxnSp>
      <p:cxnSp>
        <p:nvCxnSpPr>
          <p:cNvPr id="698" name="Google Shape;698;p29"/>
          <p:cNvCxnSpPr>
            <a:endCxn id="690" idx="2"/>
          </p:cNvCxnSpPr>
          <p:nvPr/>
        </p:nvCxnSpPr>
        <p:spPr>
          <a:xfrm>
            <a:off x="6565700" y="2548284"/>
            <a:ext cx="0" cy="2060400"/>
          </a:xfrm>
          <a:prstGeom prst="straightConnector1">
            <a:avLst/>
          </a:prstGeom>
          <a:noFill/>
          <a:ln cap="flat" cmpd="sng" w="9525">
            <a:solidFill>
              <a:srgbClr val="B7B7B7"/>
            </a:solidFill>
            <a:prstDash val="solid"/>
            <a:round/>
            <a:headEnd len="med" w="med" type="none"/>
            <a:tailEnd len="med" w="med" type="none"/>
          </a:ln>
        </p:spPr>
      </p:cxnSp>
      <p:cxnSp>
        <p:nvCxnSpPr>
          <p:cNvPr id="699" name="Google Shape;699;p29"/>
          <p:cNvCxnSpPr>
            <a:stCxn id="691" idx="0"/>
            <a:endCxn id="691" idx="2"/>
          </p:cNvCxnSpPr>
          <p:nvPr/>
        </p:nvCxnSpPr>
        <p:spPr>
          <a:xfrm>
            <a:off x="7280060" y="1963509"/>
            <a:ext cx="0" cy="2060700"/>
          </a:xfrm>
          <a:prstGeom prst="straightConnector1">
            <a:avLst/>
          </a:prstGeom>
          <a:noFill/>
          <a:ln cap="flat" cmpd="sng" w="9525">
            <a:solidFill>
              <a:srgbClr val="B7B7B7"/>
            </a:solidFill>
            <a:prstDash val="solid"/>
            <a:round/>
            <a:headEnd len="med" w="med" type="none"/>
            <a:tailEnd len="med" w="med" type="none"/>
          </a:ln>
        </p:spPr>
      </p:cxnSp>
      <p:cxnSp>
        <p:nvCxnSpPr>
          <p:cNvPr id="700" name="Google Shape;700;p29"/>
          <p:cNvCxnSpPr>
            <a:stCxn id="691" idx="2"/>
            <a:endCxn id="690" idx="2"/>
          </p:cNvCxnSpPr>
          <p:nvPr/>
        </p:nvCxnSpPr>
        <p:spPr>
          <a:xfrm flipH="1">
            <a:off x="6565760" y="402420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701" name="Google Shape;701;p29"/>
          <p:cNvCxnSpPr>
            <a:stCxn id="691" idx="1"/>
            <a:endCxn id="690" idx="1"/>
          </p:cNvCxnSpPr>
          <p:nvPr/>
        </p:nvCxnSpPr>
        <p:spPr>
          <a:xfrm flipH="1">
            <a:off x="5535410" y="299385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702" name="Google Shape;702;p29"/>
          <p:cNvCxnSpPr/>
          <p:nvPr/>
        </p:nvCxnSpPr>
        <p:spPr>
          <a:xfrm>
            <a:off x="5900967" y="2267103"/>
            <a:ext cx="0" cy="2061900"/>
          </a:xfrm>
          <a:prstGeom prst="straightConnector1">
            <a:avLst/>
          </a:prstGeom>
          <a:noFill/>
          <a:ln cap="flat" cmpd="sng" w="9525">
            <a:solidFill>
              <a:srgbClr val="B7B7B7"/>
            </a:solidFill>
            <a:prstDash val="solid"/>
            <a:round/>
            <a:headEnd len="med" w="med" type="none"/>
            <a:tailEnd len="med" w="med" type="none"/>
          </a:ln>
        </p:spPr>
      </p:cxnSp>
      <p:cxnSp>
        <p:nvCxnSpPr>
          <p:cNvPr id="703" name="Google Shape;703;p29"/>
          <p:cNvCxnSpPr/>
          <p:nvPr/>
        </p:nvCxnSpPr>
        <p:spPr>
          <a:xfrm>
            <a:off x="5898451" y="4319412"/>
            <a:ext cx="2070600" cy="0"/>
          </a:xfrm>
          <a:prstGeom prst="straightConnector1">
            <a:avLst/>
          </a:prstGeom>
          <a:noFill/>
          <a:ln cap="flat" cmpd="sng" w="9525">
            <a:solidFill>
              <a:srgbClr val="B7B7B7"/>
            </a:solidFill>
            <a:prstDash val="solid"/>
            <a:round/>
            <a:headEnd len="med" w="med" type="none"/>
            <a:tailEnd len="med" w="med" type="none"/>
          </a:ln>
        </p:spPr>
      </p:cxnSp>
      <p:cxnSp>
        <p:nvCxnSpPr>
          <p:cNvPr id="704" name="Google Shape;704;p29"/>
          <p:cNvCxnSpPr/>
          <p:nvPr/>
        </p:nvCxnSpPr>
        <p:spPr>
          <a:xfrm rot="10800000">
            <a:off x="7955754" y="2267233"/>
            <a:ext cx="0" cy="2076300"/>
          </a:xfrm>
          <a:prstGeom prst="straightConnector1">
            <a:avLst/>
          </a:prstGeom>
          <a:noFill/>
          <a:ln cap="flat" cmpd="sng" w="9525">
            <a:solidFill>
              <a:srgbClr val="B7B7B7"/>
            </a:solidFill>
            <a:prstDash val="solid"/>
            <a:round/>
            <a:headEnd len="med" w="med" type="none"/>
            <a:tailEnd len="med" w="med" type="none"/>
          </a:ln>
        </p:spPr>
      </p:cxnSp>
      <p:cxnSp>
        <p:nvCxnSpPr>
          <p:cNvPr id="705" name="Google Shape;705;p29"/>
          <p:cNvCxnSpPr/>
          <p:nvPr/>
        </p:nvCxnSpPr>
        <p:spPr>
          <a:xfrm rot="10800000">
            <a:off x="5915452" y="2267116"/>
            <a:ext cx="2033100" cy="0"/>
          </a:xfrm>
          <a:prstGeom prst="straightConnector1">
            <a:avLst/>
          </a:prstGeom>
          <a:noFill/>
          <a:ln cap="flat" cmpd="sng" w="9525">
            <a:solidFill>
              <a:srgbClr val="B7B7B7"/>
            </a:solidFill>
            <a:prstDash val="solid"/>
            <a:round/>
            <a:headEnd len="med" w="med" type="none"/>
            <a:tailEnd len="med" w="med" type="none"/>
          </a:ln>
        </p:spPr>
      </p:cxnSp>
      <p:cxnSp>
        <p:nvCxnSpPr>
          <p:cNvPr id="706" name="Google Shape;706;p29"/>
          <p:cNvCxnSpPr>
            <a:stCxn id="690" idx="1"/>
          </p:cNvCxnSpPr>
          <p:nvPr/>
        </p:nvCxnSpPr>
        <p:spPr>
          <a:xfrm>
            <a:off x="5535350" y="3578334"/>
            <a:ext cx="2074200" cy="0"/>
          </a:xfrm>
          <a:prstGeom prst="straightConnector1">
            <a:avLst/>
          </a:prstGeom>
          <a:noFill/>
          <a:ln cap="flat" cmpd="sng" w="9525">
            <a:solidFill>
              <a:srgbClr val="B7B7B7"/>
            </a:solidFill>
            <a:prstDash val="solid"/>
            <a:round/>
            <a:headEnd len="med" w="med" type="none"/>
            <a:tailEnd len="med" w="med" type="none"/>
          </a:ln>
        </p:spPr>
      </p:cxnSp>
      <p:cxnSp>
        <p:nvCxnSpPr>
          <p:cNvPr id="707" name="Google Shape;707;p29"/>
          <p:cNvCxnSpPr>
            <a:stCxn id="691" idx="3"/>
          </p:cNvCxnSpPr>
          <p:nvPr/>
        </p:nvCxnSpPr>
        <p:spPr>
          <a:xfrm rot="10800000">
            <a:off x="6249710" y="2993859"/>
            <a:ext cx="2060700" cy="0"/>
          </a:xfrm>
          <a:prstGeom prst="straightConnector1">
            <a:avLst/>
          </a:prstGeom>
          <a:noFill/>
          <a:ln cap="flat" cmpd="sng" w="9525">
            <a:solidFill>
              <a:srgbClr val="B7B7B7"/>
            </a:solidFill>
            <a:prstDash val="solid"/>
            <a:round/>
            <a:headEnd len="med" w="med" type="none"/>
            <a:tailEnd len="med" w="med" type="none"/>
          </a:ln>
        </p:spPr>
      </p:cxnSp>
      <p:cxnSp>
        <p:nvCxnSpPr>
          <p:cNvPr id="708" name="Google Shape;708;p29"/>
          <p:cNvCxnSpPr/>
          <p:nvPr/>
        </p:nvCxnSpPr>
        <p:spPr>
          <a:xfrm flipH="1">
            <a:off x="6564365" y="2995311"/>
            <a:ext cx="728100" cy="584100"/>
          </a:xfrm>
          <a:prstGeom prst="straightConnector1">
            <a:avLst/>
          </a:prstGeom>
          <a:noFill/>
          <a:ln cap="flat" cmpd="sng" w="9525">
            <a:solidFill>
              <a:srgbClr val="B7B7B7"/>
            </a:solidFill>
            <a:prstDash val="solid"/>
            <a:round/>
            <a:headEnd len="med" w="med" type="none"/>
            <a:tailEnd len="med" w="med" type="none"/>
          </a:ln>
        </p:spPr>
      </p:cxnSp>
      <p:cxnSp>
        <p:nvCxnSpPr>
          <p:cNvPr id="709" name="Google Shape;709;p29"/>
          <p:cNvCxnSpPr/>
          <p:nvPr/>
        </p:nvCxnSpPr>
        <p:spPr>
          <a:xfrm>
            <a:off x="5915370" y="3276491"/>
            <a:ext cx="2047800" cy="0"/>
          </a:xfrm>
          <a:prstGeom prst="straightConnector1">
            <a:avLst/>
          </a:prstGeom>
          <a:noFill/>
          <a:ln cap="flat" cmpd="sng" w="9525">
            <a:solidFill>
              <a:srgbClr val="B7B7B7"/>
            </a:solidFill>
            <a:prstDash val="solid"/>
            <a:round/>
            <a:headEnd len="med" w="med" type="none"/>
            <a:tailEnd len="med" w="med" type="none"/>
          </a:ln>
        </p:spPr>
      </p:cxnSp>
      <p:cxnSp>
        <p:nvCxnSpPr>
          <p:cNvPr id="710" name="Google Shape;710;p29"/>
          <p:cNvCxnSpPr/>
          <p:nvPr/>
        </p:nvCxnSpPr>
        <p:spPr>
          <a:xfrm>
            <a:off x="6910335" y="2274326"/>
            <a:ext cx="0" cy="2061900"/>
          </a:xfrm>
          <a:prstGeom prst="straightConnector1">
            <a:avLst/>
          </a:prstGeom>
          <a:noFill/>
          <a:ln cap="flat" cmpd="sng" w="9525">
            <a:solidFill>
              <a:srgbClr val="B7B7B7"/>
            </a:solidFill>
            <a:prstDash val="solid"/>
            <a:round/>
            <a:headEnd len="med" w="med" type="none"/>
            <a:tailEnd len="med" w="med" type="none"/>
          </a:ln>
        </p:spPr>
      </p:cxnSp>
      <p:sp>
        <p:nvSpPr>
          <p:cNvPr id="711" name="Google Shape;711;p29"/>
          <p:cNvSpPr/>
          <p:nvPr/>
        </p:nvSpPr>
        <p:spPr>
          <a:xfrm>
            <a:off x="2358139" y="3633460"/>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9"/>
          <p:cNvSpPr/>
          <p:nvPr/>
        </p:nvSpPr>
        <p:spPr>
          <a:xfrm>
            <a:off x="2358139" y="3737049"/>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9"/>
          <p:cNvSpPr/>
          <p:nvPr/>
        </p:nvSpPr>
        <p:spPr>
          <a:xfrm>
            <a:off x="2358139" y="3840637"/>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9"/>
          <p:cNvSpPr txBox="1"/>
          <p:nvPr/>
        </p:nvSpPr>
        <p:spPr>
          <a:xfrm>
            <a:off x="758625" y="3996351"/>
            <a:ext cx="3303000" cy="5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Tree depth restricted to some maximum depth</a:t>
            </a:r>
            <a:br>
              <a:rPr lang="en" sz="1200">
                <a:latin typeface="Proxima Nova"/>
                <a:ea typeface="Proxima Nova"/>
                <a:cs typeface="Proxima Nova"/>
                <a:sym typeface="Proxima Nova"/>
              </a:rPr>
            </a:br>
            <a:r>
              <a:rPr lang="en" sz="1200">
                <a:latin typeface="Proxima Nova"/>
                <a:ea typeface="Proxima Nova"/>
                <a:cs typeface="Proxima Nova"/>
                <a:sym typeface="Proxima Nova"/>
              </a:rPr>
              <a:t>(e.g. d=32)</a:t>
            </a:r>
            <a:endParaRPr sz="1200">
              <a:latin typeface="Proxima Nova"/>
              <a:ea typeface="Proxima Nova"/>
              <a:cs typeface="Proxima Nova"/>
              <a:sym typeface="Proxima Nova"/>
            </a:endParaRPr>
          </a:p>
        </p:txBody>
      </p:sp>
      <p:sp>
        <p:nvSpPr>
          <p:cNvPr id="715" name="Google Shape;715;p29"/>
          <p:cNvSpPr txBox="1"/>
          <p:nvPr/>
        </p:nvSpPr>
        <p:spPr>
          <a:xfrm>
            <a:off x="38691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8</a:t>
            </a:r>
            <a:endParaRPr sz="1000">
              <a:latin typeface="Proxima Nova"/>
              <a:ea typeface="Proxima Nova"/>
              <a:cs typeface="Proxima Nova"/>
              <a:sym typeface="Proxima Nova"/>
            </a:endParaRPr>
          </a:p>
        </p:txBody>
      </p:sp>
      <p:sp>
        <p:nvSpPr>
          <p:cNvPr id="716" name="Google Shape;716;p29"/>
          <p:cNvSpPr/>
          <p:nvPr/>
        </p:nvSpPr>
        <p:spPr>
          <a:xfrm>
            <a:off x="5905341" y="2252102"/>
            <a:ext cx="1029000" cy="1029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9"/>
          <p:cNvSpPr/>
          <p:nvPr/>
        </p:nvSpPr>
        <p:spPr>
          <a:xfrm>
            <a:off x="6260823" y="1947402"/>
            <a:ext cx="1029000" cy="1028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8" name="Google Shape;718;p29"/>
          <p:cNvCxnSpPr/>
          <p:nvPr/>
        </p:nvCxnSpPr>
        <p:spPr>
          <a:xfrm flipH="1">
            <a:off x="5905466" y="1947402"/>
            <a:ext cx="377100" cy="297300"/>
          </a:xfrm>
          <a:prstGeom prst="straightConnector1">
            <a:avLst/>
          </a:prstGeom>
          <a:noFill/>
          <a:ln cap="flat" cmpd="sng" w="19050">
            <a:solidFill>
              <a:srgbClr val="FF0000"/>
            </a:solidFill>
            <a:prstDash val="solid"/>
            <a:round/>
            <a:headEnd len="med" w="med" type="none"/>
            <a:tailEnd len="med" w="med" type="none"/>
          </a:ln>
        </p:spPr>
      </p:cxnSp>
      <p:cxnSp>
        <p:nvCxnSpPr>
          <p:cNvPr id="719" name="Google Shape;719;p29"/>
          <p:cNvCxnSpPr/>
          <p:nvPr/>
        </p:nvCxnSpPr>
        <p:spPr>
          <a:xfrm flipH="1">
            <a:off x="6935466" y="1961902"/>
            <a:ext cx="355500" cy="290100"/>
          </a:xfrm>
          <a:prstGeom prst="straightConnector1">
            <a:avLst/>
          </a:prstGeom>
          <a:noFill/>
          <a:ln cap="flat" cmpd="sng" w="19050">
            <a:solidFill>
              <a:srgbClr val="FF0000"/>
            </a:solidFill>
            <a:prstDash val="solid"/>
            <a:round/>
            <a:headEnd len="med" w="med" type="none"/>
            <a:tailEnd len="med" w="med" type="none"/>
          </a:ln>
        </p:spPr>
      </p:cxnSp>
      <p:cxnSp>
        <p:nvCxnSpPr>
          <p:cNvPr id="720" name="Google Shape;720;p29"/>
          <p:cNvCxnSpPr/>
          <p:nvPr/>
        </p:nvCxnSpPr>
        <p:spPr>
          <a:xfrm flipH="1">
            <a:off x="6935466" y="2992429"/>
            <a:ext cx="355500" cy="290100"/>
          </a:xfrm>
          <a:prstGeom prst="straightConnector1">
            <a:avLst/>
          </a:prstGeom>
          <a:noFill/>
          <a:ln cap="flat" cmpd="sng" w="19050">
            <a:solidFill>
              <a:srgbClr val="FF0000"/>
            </a:solidFill>
            <a:prstDash val="solid"/>
            <a:round/>
            <a:headEnd len="med" w="med" type="none"/>
            <a:tailEnd len="med" w="med" type="none"/>
          </a:ln>
        </p:spPr>
      </p:cxnSp>
      <p:cxnSp>
        <p:nvCxnSpPr>
          <p:cNvPr id="721" name="Google Shape;721;p29"/>
          <p:cNvCxnSpPr/>
          <p:nvPr/>
        </p:nvCxnSpPr>
        <p:spPr>
          <a:xfrm flipH="1">
            <a:off x="5912194" y="2985175"/>
            <a:ext cx="355500" cy="290100"/>
          </a:xfrm>
          <a:prstGeom prst="straightConnector1">
            <a:avLst/>
          </a:prstGeom>
          <a:noFill/>
          <a:ln cap="flat" cmpd="sng" w="19050">
            <a:solidFill>
              <a:srgbClr val="FF0000"/>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5" name="Shape 725"/>
        <p:cNvGrpSpPr/>
        <p:nvPr/>
      </p:nvGrpSpPr>
      <p:grpSpPr>
        <a:xfrm>
          <a:off x="0" y="0"/>
          <a:ext cx="0" cy="0"/>
          <a:chOff x="0" y="0"/>
          <a:chExt cx="0" cy="0"/>
        </a:xfrm>
      </p:grpSpPr>
      <p:sp>
        <p:nvSpPr>
          <p:cNvPr id="726" name="Google Shape;726;p30"/>
          <p:cNvSpPr/>
          <p:nvPr/>
        </p:nvSpPr>
        <p:spPr>
          <a:xfrm>
            <a:off x="29306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727" name="Google Shape;727;p30"/>
          <p:cNvSpPr/>
          <p:nvPr/>
        </p:nvSpPr>
        <p:spPr>
          <a:xfrm>
            <a:off x="3387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728" name="Google Shape;728;p30"/>
          <p:cNvSpPr/>
          <p:nvPr/>
        </p:nvSpPr>
        <p:spPr>
          <a:xfrm>
            <a:off x="3845069" y="3053400"/>
            <a:ext cx="281700" cy="281700"/>
          </a:xfrm>
          <a:prstGeom prst="ellipse">
            <a:avLst/>
          </a:prstGeom>
          <a:solidFill>
            <a:srgbClr val="F3F3F3"/>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729" name="Google Shape;729;p30"/>
          <p:cNvSpPr txBox="1"/>
          <p:nvPr/>
        </p:nvSpPr>
        <p:spPr>
          <a:xfrm>
            <a:off x="38691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8</a:t>
            </a:r>
            <a:endParaRPr sz="1000">
              <a:latin typeface="Proxima Nova"/>
              <a:ea typeface="Proxima Nova"/>
              <a:cs typeface="Proxima Nova"/>
              <a:sym typeface="Proxima Nova"/>
            </a:endParaRPr>
          </a:p>
        </p:txBody>
      </p:sp>
      <p:sp>
        <p:nvSpPr>
          <p:cNvPr id="730" name="Google Shape;730;p30"/>
          <p:cNvSpPr txBox="1"/>
          <p:nvPr/>
        </p:nvSpPr>
        <p:spPr>
          <a:xfrm>
            <a:off x="34119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7</a:t>
            </a:r>
            <a:endParaRPr sz="1000">
              <a:latin typeface="Proxima Nova"/>
              <a:ea typeface="Proxima Nova"/>
              <a:cs typeface="Proxima Nova"/>
              <a:sym typeface="Proxima Nova"/>
            </a:endParaRPr>
          </a:p>
        </p:txBody>
      </p:sp>
      <p:sp>
        <p:nvSpPr>
          <p:cNvPr id="731" name="Google Shape;731;p30"/>
          <p:cNvSpPr txBox="1"/>
          <p:nvPr/>
        </p:nvSpPr>
        <p:spPr>
          <a:xfrm>
            <a:off x="2940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6</a:t>
            </a:r>
            <a:endParaRPr sz="1000">
              <a:latin typeface="Proxima Nova"/>
              <a:ea typeface="Proxima Nova"/>
              <a:cs typeface="Proxima Nova"/>
              <a:sym typeface="Proxima Nova"/>
            </a:endParaRPr>
          </a:p>
        </p:txBody>
      </p:sp>
      <p:sp>
        <p:nvSpPr>
          <p:cNvPr id="732" name="Google Shape;732;p30"/>
          <p:cNvSpPr/>
          <p:nvPr/>
        </p:nvSpPr>
        <p:spPr>
          <a:xfrm>
            <a:off x="24734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733" name="Google Shape;733;p30"/>
          <p:cNvSpPr txBox="1"/>
          <p:nvPr/>
        </p:nvSpPr>
        <p:spPr>
          <a:xfrm>
            <a:off x="24903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5</a:t>
            </a:r>
            <a:endParaRPr sz="1000">
              <a:latin typeface="Proxima Nova"/>
              <a:ea typeface="Proxima Nova"/>
              <a:cs typeface="Proxima Nova"/>
              <a:sym typeface="Proxima Nova"/>
            </a:endParaRPr>
          </a:p>
        </p:txBody>
      </p:sp>
      <p:sp>
        <p:nvSpPr>
          <p:cNvPr id="734" name="Google Shape;734;p30"/>
          <p:cNvSpPr/>
          <p:nvPr/>
        </p:nvSpPr>
        <p:spPr>
          <a:xfrm>
            <a:off x="20162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Proxima Nova"/>
              <a:ea typeface="Proxima Nova"/>
              <a:cs typeface="Proxima Nova"/>
              <a:sym typeface="Proxima Nova"/>
            </a:endParaRPr>
          </a:p>
        </p:txBody>
      </p:sp>
      <p:sp>
        <p:nvSpPr>
          <p:cNvPr id="735" name="Google Shape;735;p30"/>
          <p:cNvSpPr txBox="1"/>
          <p:nvPr/>
        </p:nvSpPr>
        <p:spPr>
          <a:xfrm>
            <a:off x="20331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4</a:t>
            </a:r>
            <a:endParaRPr sz="1000">
              <a:latin typeface="Proxima Nova"/>
              <a:ea typeface="Proxima Nova"/>
              <a:cs typeface="Proxima Nova"/>
              <a:sym typeface="Proxima Nova"/>
            </a:endParaRPr>
          </a:p>
        </p:txBody>
      </p:sp>
      <p:sp>
        <p:nvSpPr>
          <p:cNvPr id="736" name="Google Shape;736;p30"/>
          <p:cNvSpPr/>
          <p:nvPr/>
        </p:nvSpPr>
        <p:spPr>
          <a:xfrm>
            <a:off x="1559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737" name="Google Shape;737;p30"/>
          <p:cNvSpPr txBox="1"/>
          <p:nvPr/>
        </p:nvSpPr>
        <p:spPr>
          <a:xfrm>
            <a:off x="15759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3</a:t>
            </a:r>
            <a:endParaRPr sz="1000">
              <a:latin typeface="Proxima Nova"/>
              <a:ea typeface="Proxima Nova"/>
              <a:cs typeface="Proxima Nova"/>
              <a:sym typeface="Proxima Nova"/>
            </a:endParaRPr>
          </a:p>
        </p:txBody>
      </p:sp>
      <p:sp>
        <p:nvSpPr>
          <p:cNvPr id="738" name="Google Shape;738;p30"/>
          <p:cNvSpPr/>
          <p:nvPr/>
        </p:nvSpPr>
        <p:spPr>
          <a:xfrm>
            <a:off x="1101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739" name="Google Shape;739;p30"/>
          <p:cNvSpPr txBox="1"/>
          <p:nvPr/>
        </p:nvSpPr>
        <p:spPr>
          <a:xfrm>
            <a:off x="11114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2</a:t>
            </a:r>
            <a:endParaRPr sz="1000">
              <a:latin typeface="Proxima Nova"/>
              <a:ea typeface="Proxima Nova"/>
              <a:cs typeface="Proxima Nova"/>
              <a:sym typeface="Proxima Nova"/>
            </a:endParaRPr>
          </a:p>
        </p:txBody>
      </p:sp>
      <p:sp>
        <p:nvSpPr>
          <p:cNvPr id="740" name="Google Shape;740;p30"/>
          <p:cNvSpPr/>
          <p:nvPr/>
        </p:nvSpPr>
        <p:spPr>
          <a:xfrm>
            <a:off x="632494"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741" name="Google Shape;741;p30"/>
          <p:cNvSpPr txBox="1"/>
          <p:nvPr/>
        </p:nvSpPr>
        <p:spPr>
          <a:xfrm>
            <a:off x="654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1</a:t>
            </a:r>
            <a:endParaRPr sz="1000">
              <a:latin typeface="Proxima Nova"/>
              <a:ea typeface="Proxima Nova"/>
              <a:cs typeface="Proxima Nova"/>
              <a:sym typeface="Proxima Nova"/>
            </a:endParaRPr>
          </a:p>
        </p:txBody>
      </p:sp>
      <p:sp>
        <p:nvSpPr>
          <p:cNvPr id="742" name="Google Shape;742;p30"/>
          <p:cNvSpPr/>
          <p:nvPr/>
        </p:nvSpPr>
        <p:spPr>
          <a:xfrm>
            <a:off x="-9175" y="102675"/>
            <a:ext cx="19506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0"/>
          <p:cNvSpPr txBox="1"/>
          <p:nvPr/>
        </p:nvSpPr>
        <p:spPr>
          <a:xfrm>
            <a:off x="-10650" y="95075"/>
            <a:ext cx="20331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OCTREE STRUCTURE</a:t>
            </a:r>
            <a:endParaRPr>
              <a:solidFill>
                <a:srgbClr val="666666"/>
              </a:solidFill>
              <a:latin typeface="Proxima Nova"/>
              <a:ea typeface="Proxima Nova"/>
              <a:cs typeface="Proxima Nova"/>
              <a:sym typeface="Proxima Nova"/>
            </a:endParaRPr>
          </a:p>
        </p:txBody>
      </p:sp>
      <p:sp>
        <p:nvSpPr>
          <p:cNvPr id="744" name="Google Shape;744;p30"/>
          <p:cNvSpPr txBox="1"/>
          <p:nvPr/>
        </p:nvSpPr>
        <p:spPr>
          <a:xfrm>
            <a:off x="682425" y="795954"/>
            <a:ext cx="3303000" cy="6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Data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references up to 8 children</a:t>
            </a:r>
            <a:endParaRPr>
              <a:latin typeface="Proxima Nova"/>
              <a:ea typeface="Proxima Nova"/>
              <a:cs typeface="Proxima Nova"/>
              <a:sym typeface="Proxima Nova"/>
            </a:endParaRPr>
          </a:p>
        </p:txBody>
      </p:sp>
      <p:sp>
        <p:nvSpPr>
          <p:cNvPr id="745" name="Google Shape;745;p30"/>
          <p:cNvSpPr/>
          <p:nvPr/>
        </p:nvSpPr>
        <p:spPr>
          <a:xfrm>
            <a:off x="2232694" y="18342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sz="800">
              <a:latin typeface="Proxima Nova"/>
              <a:ea typeface="Proxima Nova"/>
              <a:cs typeface="Proxima Nova"/>
              <a:sym typeface="Proxima Nova"/>
            </a:endParaRPr>
          </a:p>
        </p:txBody>
      </p:sp>
      <p:sp>
        <p:nvSpPr>
          <p:cNvPr id="746" name="Google Shape;746;p30"/>
          <p:cNvSpPr txBox="1"/>
          <p:nvPr/>
        </p:nvSpPr>
        <p:spPr>
          <a:xfrm>
            <a:off x="2239938" y="1812436"/>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0</a:t>
            </a:r>
            <a:endParaRPr sz="1000">
              <a:latin typeface="Proxima Nova"/>
              <a:ea typeface="Proxima Nova"/>
              <a:cs typeface="Proxima Nova"/>
              <a:sym typeface="Proxima Nova"/>
            </a:endParaRPr>
          </a:p>
        </p:txBody>
      </p:sp>
      <p:cxnSp>
        <p:nvCxnSpPr>
          <p:cNvPr id="747" name="Google Shape;747;p30"/>
          <p:cNvCxnSpPr>
            <a:stCxn id="745" idx="4"/>
            <a:endCxn id="740" idx="0"/>
          </p:cNvCxnSpPr>
          <p:nvPr/>
        </p:nvCxnSpPr>
        <p:spPr>
          <a:xfrm flipH="1">
            <a:off x="773344" y="2115900"/>
            <a:ext cx="1600200" cy="937500"/>
          </a:xfrm>
          <a:prstGeom prst="straightConnector1">
            <a:avLst/>
          </a:prstGeom>
          <a:noFill/>
          <a:ln cap="flat" cmpd="sng" w="9525">
            <a:solidFill>
              <a:schemeClr val="dk2"/>
            </a:solidFill>
            <a:prstDash val="solid"/>
            <a:round/>
            <a:headEnd len="med" w="med" type="none"/>
            <a:tailEnd len="med" w="med" type="none"/>
          </a:ln>
        </p:spPr>
      </p:cxnSp>
      <p:cxnSp>
        <p:nvCxnSpPr>
          <p:cNvPr id="748" name="Google Shape;748;p30"/>
          <p:cNvCxnSpPr>
            <a:stCxn id="745" idx="4"/>
            <a:endCxn id="738" idx="0"/>
          </p:cNvCxnSpPr>
          <p:nvPr/>
        </p:nvCxnSpPr>
        <p:spPr>
          <a:xfrm flipH="1">
            <a:off x="1242844" y="2115900"/>
            <a:ext cx="1130700" cy="937500"/>
          </a:xfrm>
          <a:prstGeom prst="straightConnector1">
            <a:avLst/>
          </a:prstGeom>
          <a:noFill/>
          <a:ln cap="flat" cmpd="sng" w="9525">
            <a:solidFill>
              <a:schemeClr val="dk2"/>
            </a:solidFill>
            <a:prstDash val="solid"/>
            <a:round/>
            <a:headEnd len="med" w="med" type="none"/>
            <a:tailEnd len="med" w="med" type="none"/>
          </a:ln>
        </p:spPr>
      </p:cxnSp>
      <p:cxnSp>
        <p:nvCxnSpPr>
          <p:cNvPr id="749" name="Google Shape;749;p30"/>
          <p:cNvCxnSpPr>
            <a:stCxn id="745" idx="4"/>
            <a:endCxn id="736" idx="0"/>
          </p:cNvCxnSpPr>
          <p:nvPr/>
        </p:nvCxnSpPr>
        <p:spPr>
          <a:xfrm flipH="1">
            <a:off x="1700044" y="2115900"/>
            <a:ext cx="673500" cy="937500"/>
          </a:xfrm>
          <a:prstGeom prst="straightConnector1">
            <a:avLst/>
          </a:prstGeom>
          <a:noFill/>
          <a:ln cap="flat" cmpd="sng" w="9525">
            <a:solidFill>
              <a:schemeClr val="dk2"/>
            </a:solidFill>
            <a:prstDash val="solid"/>
            <a:round/>
            <a:headEnd len="med" w="med" type="none"/>
            <a:tailEnd len="med" w="med" type="none"/>
          </a:ln>
        </p:spPr>
      </p:cxnSp>
      <p:cxnSp>
        <p:nvCxnSpPr>
          <p:cNvPr id="750" name="Google Shape;750;p30"/>
          <p:cNvCxnSpPr>
            <a:stCxn id="745" idx="4"/>
            <a:endCxn id="734" idx="0"/>
          </p:cNvCxnSpPr>
          <p:nvPr/>
        </p:nvCxnSpPr>
        <p:spPr>
          <a:xfrm flipH="1">
            <a:off x="2157244" y="2115900"/>
            <a:ext cx="216300" cy="937500"/>
          </a:xfrm>
          <a:prstGeom prst="straightConnector1">
            <a:avLst/>
          </a:prstGeom>
          <a:noFill/>
          <a:ln cap="flat" cmpd="sng" w="9525">
            <a:solidFill>
              <a:schemeClr val="dk2"/>
            </a:solidFill>
            <a:prstDash val="solid"/>
            <a:round/>
            <a:headEnd len="med" w="med" type="none"/>
            <a:tailEnd len="med" w="med" type="none"/>
          </a:ln>
        </p:spPr>
      </p:cxnSp>
      <p:cxnSp>
        <p:nvCxnSpPr>
          <p:cNvPr id="751" name="Google Shape;751;p30"/>
          <p:cNvCxnSpPr>
            <a:stCxn id="745" idx="4"/>
            <a:endCxn id="732" idx="0"/>
          </p:cNvCxnSpPr>
          <p:nvPr/>
        </p:nvCxnSpPr>
        <p:spPr>
          <a:xfrm>
            <a:off x="2373544" y="2115900"/>
            <a:ext cx="240900" cy="937500"/>
          </a:xfrm>
          <a:prstGeom prst="straightConnector1">
            <a:avLst/>
          </a:prstGeom>
          <a:noFill/>
          <a:ln cap="flat" cmpd="sng" w="9525">
            <a:solidFill>
              <a:schemeClr val="dk2"/>
            </a:solidFill>
            <a:prstDash val="solid"/>
            <a:round/>
            <a:headEnd len="med" w="med" type="none"/>
            <a:tailEnd len="med" w="med" type="none"/>
          </a:ln>
        </p:spPr>
      </p:cxnSp>
      <p:cxnSp>
        <p:nvCxnSpPr>
          <p:cNvPr id="752" name="Google Shape;752;p30"/>
          <p:cNvCxnSpPr>
            <a:stCxn id="745" idx="4"/>
            <a:endCxn id="726" idx="0"/>
          </p:cNvCxnSpPr>
          <p:nvPr/>
        </p:nvCxnSpPr>
        <p:spPr>
          <a:xfrm>
            <a:off x="2373544" y="2115900"/>
            <a:ext cx="698100" cy="937500"/>
          </a:xfrm>
          <a:prstGeom prst="straightConnector1">
            <a:avLst/>
          </a:prstGeom>
          <a:noFill/>
          <a:ln cap="flat" cmpd="sng" w="9525">
            <a:solidFill>
              <a:schemeClr val="dk2"/>
            </a:solidFill>
            <a:prstDash val="solid"/>
            <a:round/>
            <a:headEnd len="med" w="med" type="none"/>
            <a:tailEnd len="med" w="med" type="none"/>
          </a:ln>
        </p:spPr>
      </p:cxnSp>
      <p:cxnSp>
        <p:nvCxnSpPr>
          <p:cNvPr id="753" name="Google Shape;753;p30"/>
          <p:cNvCxnSpPr>
            <a:stCxn id="745" idx="4"/>
            <a:endCxn id="727" idx="0"/>
          </p:cNvCxnSpPr>
          <p:nvPr/>
        </p:nvCxnSpPr>
        <p:spPr>
          <a:xfrm>
            <a:off x="2373544" y="2115900"/>
            <a:ext cx="1155300" cy="937500"/>
          </a:xfrm>
          <a:prstGeom prst="straightConnector1">
            <a:avLst/>
          </a:prstGeom>
          <a:noFill/>
          <a:ln cap="flat" cmpd="sng" w="9525">
            <a:solidFill>
              <a:schemeClr val="dk2"/>
            </a:solidFill>
            <a:prstDash val="solid"/>
            <a:round/>
            <a:headEnd len="med" w="med" type="none"/>
            <a:tailEnd len="med" w="med" type="none"/>
          </a:ln>
        </p:spPr>
      </p:cxnSp>
      <p:cxnSp>
        <p:nvCxnSpPr>
          <p:cNvPr id="754" name="Google Shape;754;p30"/>
          <p:cNvCxnSpPr>
            <a:stCxn id="745" idx="4"/>
            <a:endCxn id="728" idx="0"/>
          </p:cNvCxnSpPr>
          <p:nvPr/>
        </p:nvCxnSpPr>
        <p:spPr>
          <a:xfrm>
            <a:off x="2373544" y="2115900"/>
            <a:ext cx="1612500" cy="937500"/>
          </a:xfrm>
          <a:prstGeom prst="straightConnector1">
            <a:avLst/>
          </a:prstGeom>
          <a:noFill/>
          <a:ln cap="flat" cmpd="sng" w="9525">
            <a:solidFill>
              <a:schemeClr val="dk2"/>
            </a:solidFill>
            <a:prstDash val="solid"/>
            <a:round/>
            <a:headEnd len="med" w="med" type="none"/>
            <a:tailEnd len="med" w="med" type="none"/>
          </a:ln>
        </p:spPr>
      </p:cxnSp>
      <p:sp>
        <p:nvSpPr>
          <p:cNvPr id="755" name="Google Shape;755;p30"/>
          <p:cNvSpPr txBox="1"/>
          <p:nvPr/>
        </p:nvSpPr>
        <p:spPr>
          <a:xfrm>
            <a:off x="4881250" y="795950"/>
            <a:ext cx="3752400" cy="8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Spatial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represents an axis aligned sub-volume of the parent node</a:t>
            </a:r>
            <a:endParaRPr>
              <a:latin typeface="Proxima Nova"/>
              <a:ea typeface="Proxima Nova"/>
              <a:cs typeface="Proxima Nova"/>
              <a:sym typeface="Proxima Nova"/>
            </a:endParaRPr>
          </a:p>
        </p:txBody>
      </p:sp>
      <p:sp>
        <p:nvSpPr>
          <p:cNvPr id="756" name="Google Shape;756;p30"/>
          <p:cNvSpPr/>
          <p:nvPr/>
        </p:nvSpPr>
        <p:spPr>
          <a:xfrm>
            <a:off x="5535350" y="2547984"/>
            <a:ext cx="2060700" cy="20607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0"/>
          <p:cNvSpPr/>
          <p:nvPr/>
        </p:nvSpPr>
        <p:spPr>
          <a:xfrm>
            <a:off x="6249710" y="1963509"/>
            <a:ext cx="2060700" cy="20607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58" name="Google Shape;758;p30"/>
          <p:cNvCxnSpPr/>
          <p:nvPr/>
        </p:nvCxnSpPr>
        <p:spPr>
          <a:xfrm flipH="1">
            <a:off x="5539751" y="1963499"/>
            <a:ext cx="713700" cy="576600"/>
          </a:xfrm>
          <a:prstGeom prst="straightConnector1">
            <a:avLst/>
          </a:prstGeom>
          <a:noFill/>
          <a:ln cap="flat" cmpd="sng" w="9525">
            <a:solidFill>
              <a:srgbClr val="B7B7B7"/>
            </a:solidFill>
            <a:prstDash val="solid"/>
            <a:round/>
            <a:headEnd len="med" w="med" type="none"/>
            <a:tailEnd len="med" w="med" type="none"/>
          </a:ln>
        </p:spPr>
      </p:cxnSp>
      <p:cxnSp>
        <p:nvCxnSpPr>
          <p:cNvPr id="759" name="Google Shape;759;p30"/>
          <p:cNvCxnSpPr/>
          <p:nvPr/>
        </p:nvCxnSpPr>
        <p:spPr>
          <a:xfrm flipH="1">
            <a:off x="7593899" y="1962839"/>
            <a:ext cx="713700" cy="584100"/>
          </a:xfrm>
          <a:prstGeom prst="straightConnector1">
            <a:avLst/>
          </a:prstGeom>
          <a:noFill/>
          <a:ln cap="flat" cmpd="sng" w="9525">
            <a:solidFill>
              <a:srgbClr val="B7B7B7"/>
            </a:solidFill>
            <a:prstDash val="solid"/>
            <a:round/>
            <a:headEnd len="med" w="med" type="none"/>
            <a:tailEnd len="med" w="med" type="none"/>
          </a:ln>
        </p:spPr>
      </p:cxnSp>
      <p:cxnSp>
        <p:nvCxnSpPr>
          <p:cNvPr id="760" name="Google Shape;760;p30"/>
          <p:cNvCxnSpPr/>
          <p:nvPr/>
        </p:nvCxnSpPr>
        <p:spPr>
          <a:xfrm flipH="1">
            <a:off x="7609758" y="4026303"/>
            <a:ext cx="706500" cy="584100"/>
          </a:xfrm>
          <a:prstGeom prst="straightConnector1">
            <a:avLst/>
          </a:prstGeom>
          <a:noFill/>
          <a:ln cap="flat" cmpd="sng" w="9525">
            <a:solidFill>
              <a:srgbClr val="B7B7B7"/>
            </a:solidFill>
            <a:prstDash val="solid"/>
            <a:round/>
            <a:headEnd len="med" w="med" type="none"/>
            <a:tailEnd len="med" w="med" type="none"/>
          </a:ln>
        </p:spPr>
      </p:cxnSp>
      <p:cxnSp>
        <p:nvCxnSpPr>
          <p:cNvPr id="761" name="Google Shape;761;p30"/>
          <p:cNvCxnSpPr/>
          <p:nvPr/>
        </p:nvCxnSpPr>
        <p:spPr>
          <a:xfrm flipH="1">
            <a:off x="5540548" y="4026303"/>
            <a:ext cx="713700" cy="584100"/>
          </a:xfrm>
          <a:prstGeom prst="straightConnector1">
            <a:avLst/>
          </a:prstGeom>
          <a:noFill/>
          <a:ln cap="flat" cmpd="sng" w="9525">
            <a:solidFill>
              <a:srgbClr val="B7B7B7"/>
            </a:solidFill>
            <a:prstDash val="solid"/>
            <a:round/>
            <a:headEnd len="med" w="med" type="none"/>
            <a:tailEnd len="med" w="med" type="none"/>
          </a:ln>
        </p:spPr>
      </p:cxnSp>
      <p:cxnSp>
        <p:nvCxnSpPr>
          <p:cNvPr id="762" name="Google Shape;762;p30"/>
          <p:cNvCxnSpPr/>
          <p:nvPr/>
        </p:nvCxnSpPr>
        <p:spPr>
          <a:xfrm flipH="1">
            <a:off x="6564419" y="1963509"/>
            <a:ext cx="686700" cy="591900"/>
          </a:xfrm>
          <a:prstGeom prst="straightConnector1">
            <a:avLst/>
          </a:prstGeom>
          <a:noFill/>
          <a:ln cap="flat" cmpd="sng" w="9525">
            <a:solidFill>
              <a:srgbClr val="B7B7B7"/>
            </a:solidFill>
            <a:prstDash val="solid"/>
            <a:round/>
            <a:headEnd len="med" w="med" type="none"/>
            <a:tailEnd len="med" w="med" type="none"/>
          </a:ln>
        </p:spPr>
      </p:cxnSp>
      <p:cxnSp>
        <p:nvCxnSpPr>
          <p:cNvPr id="763" name="Google Shape;763;p30"/>
          <p:cNvCxnSpPr/>
          <p:nvPr/>
        </p:nvCxnSpPr>
        <p:spPr>
          <a:xfrm flipH="1">
            <a:off x="7595307" y="2993755"/>
            <a:ext cx="714900" cy="585600"/>
          </a:xfrm>
          <a:prstGeom prst="straightConnector1">
            <a:avLst/>
          </a:prstGeom>
          <a:noFill/>
          <a:ln cap="flat" cmpd="sng" w="9525">
            <a:solidFill>
              <a:srgbClr val="B7B7B7"/>
            </a:solidFill>
            <a:prstDash val="solid"/>
            <a:round/>
            <a:headEnd len="med" w="med" type="none"/>
            <a:tailEnd len="med" w="med" type="none"/>
          </a:ln>
        </p:spPr>
      </p:cxnSp>
      <p:cxnSp>
        <p:nvCxnSpPr>
          <p:cNvPr id="764" name="Google Shape;764;p30"/>
          <p:cNvCxnSpPr>
            <a:endCxn id="756" idx="2"/>
          </p:cNvCxnSpPr>
          <p:nvPr/>
        </p:nvCxnSpPr>
        <p:spPr>
          <a:xfrm>
            <a:off x="6565700" y="2548284"/>
            <a:ext cx="0" cy="2060400"/>
          </a:xfrm>
          <a:prstGeom prst="straightConnector1">
            <a:avLst/>
          </a:prstGeom>
          <a:noFill/>
          <a:ln cap="flat" cmpd="sng" w="9525">
            <a:solidFill>
              <a:srgbClr val="B7B7B7"/>
            </a:solidFill>
            <a:prstDash val="solid"/>
            <a:round/>
            <a:headEnd len="med" w="med" type="none"/>
            <a:tailEnd len="med" w="med" type="none"/>
          </a:ln>
        </p:spPr>
      </p:cxnSp>
      <p:cxnSp>
        <p:nvCxnSpPr>
          <p:cNvPr id="765" name="Google Shape;765;p30"/>
          <p:cNvCxnSpPr>
            <a:stCxn id="757" idx="0"/>
            <a:endCxn id="757" idx="2"/>
          </p:cNvCxnSpPr>
          <p:nvPr/>
        </p:nvCxnSpPr>
        <p:spPr>
          <a:xfrm>
            <a:off x="7280060" y="1963509"/>
            <a:ext cx="0" cy="2060700"/>
          </a:xfrm>
          <a:prstGeom prst="straightConnector1">
            <a:avLst/>
          </a:prstGeom>
          <a:noFill/>
          <a:ln cap="flat" cmpd="sng" w="9525">
            <a:solidFill>
              <a:srgbClr val="B7B7B7"/>
            </a:solidFill>
            <a:prstDash val="solid"/>
            <a:round/>
            <a:headEnd len="med" w="med" type="none"/>
            <a:tailEnd len="med" w="med" type="none"/>
          </a:ln>
        </p:spPr>
      </p:cxnSp>
      <p:cxnSp>
        <p:nvCxnSpPr>
          <p:cNvPr id="766" name="Google Shape;766;p30"/>
          <p:cNvCxnSpPr>
            <a:stCxn id="757" idx="2"/>
            <a:endCxn id="756" idx="2"/>
          </p:cNvCxnSpPr>
          <p:nvPr/>
        </p:nvCxnSpPr>
        <p:spPr>
          <a:xfrm flipH="1">
            <a:off x="6565760" y="402420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767" name="Google Shape;767;p30"/>
          <p:cNvCxnSpPr>
            <a:stCxn id="757" idx="1"/>
            <a:endCxn id="756" idx="1"/>
          </p:cNvCxnSpPr>
          <p:nvPr/>
        </p:nvCxnSpPr>
        <p:spPr>
          <a:xfrm flipH="1">
            <a:off x="5535410" y="2993859"/>
            <a:ext cx="714300" cy="584400"/>
          </a:xfrm>
          <a:prstGeom prst="straightConnector1">
            <a:avLst/>
          </a:prstGeom>
          <a:noFill/>
          <a:ln cap="flat" cmpd="sng" w="9525">
            <a:solidFill>
              <a:srgbClr val="B7B7B7"/>
            </a:solidFill>
            <a:prstDash val="solid"/>
            <a:round/>
            <a:headEnd len="med" w="med" type="none"/>
            <a:tailEnd len="med" w="med" type="none"/>
          </a:ln>
        </p:spPr>
      </p:cxnSp>
      <p:cxnSp>
        <p:nvCxnSpPr>
          <p:cNvPr id="768" name="Google Shape;768;p30"/>
          <p:cNvCxnSpPr/>
          <p:nvPr/>
        </p:nvCxnSpPr>
        <p:spPr>
          <a:xfrm>
            <a:off x="5900967" y="2267103"/>
            <a:ext cx="0" cy="2061900"/>
          </a:xfrm>
          <a:prstGeom prst="straightConnector1">
            <a:avLst/>
          </a:prstGeom>
          <a:noFill/>
          <a:ln cap="flat" cmpd="sng" w="9525">
            <a:solidFill>
              <a:srgbClr val="B7B7B7"/>
            </a:solidFill>
            <a:prstDash val="solid"/>
            <a:round/>
            <a:headEnd len="med" w="med" type="none"/>
            <a:tailEnd len="med" w="med" type="none"/>
          </a:ln>
        </p:spPr>
      </p:cxnSp>
      <p:cxnSp>
        <p:nvCxnSpPr>
          <p:cNvPr id="769" name="Google Shape;769;p30"/>
          <p:cNvCxnSpPr/>
          <p:nvPr/>
        </p:nvCxnSpPr>
        <p:spPr>
          <a:xfrm>
            <a:off x="5898451" y="4319412"/>
            <a:ext cx="2070600" cy="0"/>
          </a:xfrm>
          <a:prstGeom prst="straightConnector1">
            <a:avLst/>
          </a:prstGeom>
          <a:noFill/>
          <a:ln cap="flat" cmpd="sng" w="9525">
            <a:solidFill>
              <a:srgbClr val="B7B7B7"/>
            </a:solidFill>
            <a:prstDash val="solid"/>
            <a:round/>
            <a:headEnd len="med" w="med" type="none"/>
            <a:tailEnd len="med" w="med" type="none"/>
          </a:ln>
        </p:spPr>
      </p:cxnSp>
      <p:cxnSp>
        <p:nvCxnSpPr>
          <p:cNvPr id="770" name="Google Shape;770;p30"/>
          <p:cNvCxnSpPr/>
          <p:nvPr/>
        </p:nvCxnSpPr>
        <p:spPr>
          <a:xfrm rot="10800000">
            <a:off x="7955754" y="2267233"/>
            <a:ext cx="0" cy="2076300"/>
          </a:xfrm>
          <a:prstGeom prst="straightConnector1">
            <a:avLst/>
          </a:prstGeom>
          <a:noFill/>
          <a:ln cap="flat" cmpd="sng" w="9525">
            <a:solidFill>
              <a:srgbClr val="B7B7B7"/>
            </a:solidFill>
            <a:prstDash val="solid"/>
            <a:round/>
            <a:headEnd len="med" w="med" type="none"/>
            <a:tailEnd len="med" w="med" type="none"/>
          </a:ln>
        </p:spPr>
      </p:cxnSp>
      <p:cxnSp>
        <p:nvCxnSpPr>
          <p:cNvPr id="771" name="Google Shape;771;p30"/>
          <p:cNvCxnSpPr/>
          <p:nvPr/>
        </p:nvCxnSpPr>
        <p:spPr>
          <a:xfrm rot="10800000">
            <a:off x="5915452" y="2267116"/>
            <a:ext cx="2033100" cy="0"/>
          </a:xfrm>
          <a:prstGeom prst="straightConnector1">
            <a:avLst/>
          </a:prstGeom>
          <a:noFill/>
          <a:ln cap="flat" cmpd="sng" w="9525">
            <a:solidFill>
              <a:srgbClr val="B7B7B7"/>
            </a:solidFill>
            <a:prstDash val="solid"/>
            <a:round/>
            <a:headEnd len="med" w="med" type="none"/>
            <a:tailEnd len="med" w="med" type="none"/>
          </a:ln>
        </p:spPr>
      </p:cxnSp>
      <p:cxnSp>
        <p:nvCxnSpPr>
          <p:cNvPr id="772" name="Google Shape;772;p30"/>
          <p:cNvCxnSpPr>
            <a:stCxn id="756" idx="1"/>
          </p:cNvCxnSpPr>
          <p:nvPr/>
        </p:nvCxnSpPr>
        <p:spPr>
          <a:xfrm>
            <a:off x="5535350" y="3578334"/>
            <a:ext cx="2074200" cy="0"/>
          </a:xfrm>
          <a:prstGeom prst="straightConnector1">
            <a:avLst/>
          </a:prstGeom>
          <a:noFill/>
          <a:ln cap="flat" cmpd="sng" w="9525">
            <a:solidFill>
              <a:srgbClr val="B7B7B7"/>
            </a:solidFill>
            <a:prstDash val="solid"/>
            <a:round/>
            <a:headEnd len="med" w="med" type="none"/>
            <a:tailEnd len="med" w="med" type="none"/>
          </a:ln>
        </p:spPr>
      </p:cxnSp>
      <p:cxnSp>
        <p:nvCxnSpPr>
          <p:cNvPr id="773" name="Google Shape;773;p30"/>
          <p:cNvCxnSpPr>
            <a:stCxn id="757" idx="3"/>
          </p:cNvCxnSpPr>
          <p:nvPr/>
        </p:nvCxnSpPr>
        <p:spPr>
          <a:xfrm rot="10800000">
            <a:off x="6249710" y="2993859"/>
            <a:ext cx="2060700" cy="0"/>
          </a:xfrm>
          <a:prstGeom prst="straightConnector1">
            <a:avLst/>
          </a:prstGeom>
          <a:noFill/>
          <a:ln cap="flat" cmpd="sng" w="9525">
            <a:solidFill>
              <a:srgbClr val="B7B7B7"/>
            </a:solidFill>
            <a:prstDash val="solid"/>
            <a:round/>
            <a:headEnd len="med" w="med" type="none"/>
            <a:tailEnd len="med" w="med" type="none"/>
          </a:ln>
        </p:spPr>
      </p:cxnSp>
      <p:cxnSp>
        <p:nvCxnSpPr>
          <p:cNvPr id="774" name="Google Shape;774;p30"/>
          <p:cNvCxnSpPr/>
          <p:nvPr/>
        </p:nvCxnSpPr>
        <p:spPr>
          <a:xfrm flipH="1">
            <a:off x="6564365" y="2995311"/>
            <a:ext cx="728100" cy="584100"/>
          </a:xfrm>
          <a:prstGeom prst="straightConnector1">
            <a:avLst/>
          </a:prstGeom>
          <a:noFill/>
          <a:ln cap="flat" cmpd="sng" w="9525">
            <a:solidFill>
              <a:srgbClr val="B7B7B7"/>
            </a:solidFill>
            <a:prstDash val="solid"/>
            <a:round/>
            <a:headEnd len="med" w="med" type="none"/>
            <a:tailEnd len="med" w="med" type="none"/>
          </a:ln>
        </p:spPr>
      </p:cxnSp>
      <p:cxnSp>
        <p:nvCxnSpPr>
          <p:cNvPr id="775" name="Google Shape;775;p30"/>
          <p:cNvCxnSpPr/>
          <p:nvPr/>
        </p:nvCxnSpPr>
        <p:spPr>
          <a:xfrm>
            <a:off x="5915370" y="3276491"/>
            <a:ext cx="2047800" cy="0"/>
          </a:xfrm>
          <a:prstGeom prst="straightConnector1">
            <a:avLst/>
          </a:prstGeom>
          <a:noFill/>
          <a:ln cap="flat" cmpd="sng" w="9525">
            <a:solidFill>
              <a:srgbClr val="B7B7B7"/>
            </a:solidFill>
            <a:prstDash val="solid"/>
            <a:round/>
            <a:headEnd len="med" w="med" type="none"/>
            <a:tailEnd len="med" w="med" type="none"/>
          </a:ln>
        </p:spPr>
      </p:cxnSp>
      <p:cxnSp>
        <p:nvCxnSpPr>
          <p:cNvPr id="776" name="Google Shape;776;p30"/>
          <p:cNvCxnSpPr/>
          <p:nvPr/>
        </p:nvCxnSpPr>
        <p:spPr>
          <a:xfrm>
            <a:off x="6910335" y="2274326"/>
            <a:ext cx="0" cy="2061900"/>
          </a:xfrm>
          <a:prstGeom prst="straightConnector1">
            <a:avLst/>
          </a:prstGeom>
          <a:noFill/>
          <a:ln cap="flat" cmpd="sng" w="9525">
            <a:solidFill>
              <a:srgbClr val="B7B7B7"/>
            </a:solidFill>
            <a:prstDash val="solid"/>
            <a:round/>
            <a:headEnd len="med" w="med" type="none"/>
            <a:tailEnd len="med" w="med" type="none"/>
          </a:ln>
        </p:spPr>
      </p:cxnSp>
      <p:sp>
        <p:nvSpPr>
          <p:cNvPr id="777" name="Google Shape;777;p30"/>
          <p:cNvSpPr/>
          <p:nvPr/>
        </p:nvSpPr>
        <p:spPr>
          <a:xfrm>
            <a:off x="2358139" y="3633460"/>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0"/>
          <p:cNvSpPr/>
          <p:nvPr/>
        </p:nvSpPr>
        <p:spPr>
          <a:xfrm>
            <a:off x="2358139" y="3737049"/>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0"/>
          <p:cNvSpPr/>
          <p:nvPr/>
        </p:nvSpPr>
        <p:spPr>
          <a:xfrm>
            <a:off x="2358139" y="3840637"/>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0"/>
          <p:cNvSpPr txBox="1"/>
          <p:nvPr/>
        </p:nvSpPr>
        <p:spPr>
          <a:xfrm>
            <a:off x="758625" y="3996351"/>
            <a:ext cx="3303000" cy="5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Tree depth restricted to some maximum depth</a:t>
            </a:r>
            <a:br>
              <a:rPr lang="en" sz="1200">
                <a:latin typeface="Proxima Nova"/>
                <a:ea typeface="Proxima Nova"/>
                <a:cs typeface="Proxima Nova"/>
                <a:sym typeface="Proxima Nova"/>
              </a:rPr>
            </a:br>
            <a:r>
              <a:rPr lang="en" sz="1200">
                <a:latin typeface="Proxima Nova"/>
                <a:ea typeface="Proxima Nova"/>
                <a:cs typeface="Proxima Nova"/>
                <a:sym typeface="Proxima Nova"/>
              </a:rPr>
              <a:t>(e.g. d=32)</a:t>
            </a:r>
            <a:endParaRPr sz="1200">
              <a:latin typeface="Proxima Nova"/>
              <a:ea typeface="Proxima Nova"/>
              <a:cs typeface="Proxima Nova"/>
              <a:sym typeface="Proxima Nova"/>
            </a:endParaRPr>
          </a:p>
        </p:txBody>
      </p:sp>
      <p:sp>
        <p:nvSpPr>
          <p:cNvPr id="781" name="Google Shape;781;p30"/>
          <p:cNvSpPr/>
          <p:nvPr/>
        </p:nvSpPr>
        <p:spPr>
          <a:xfrm>
            <a:off x="6928614" y="2252102"/>
            <a:ext cx="1029000" cy="1029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0"/>
          <p:cNvSpPr/>
          <p:nvPr/>
        </p:nvSpPr>
        <p:spPr>
          <a:xfrm>
            <a:off x="7284096" y="1947402"/>
            <a:ext cx="1029000" cy="1028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3" name="Google Shape;783;p30"/>
          <p:cNvCxnSpPr/>
          <p:nvPr/>
        </p:nvCxnSpPr>
        <p:spPr>
          <a:xfrm flipH="1">
            <a:off x="6928739" y="1947402"/>
            <a:ext cx="377100" cy="297300"/>
          </a:xfrm>
          <a:prstGeom prst="straightConnector1">
            <a:avLst/>
          </a:prstGeom>
          <a:noFill/>
          <a:ln cap="flat" cmpd="sng" w="19050">
            <a:solidFill>
              <a:srgbClr val="FF0000"/>
            </a:solidFill>
            <a:prstDash val="solid"/>
            <a:round/>
            <a:headEnd len="med" w="med" type="none"/>
            <a:tailEnd len="med" w="med" type="none"/>
          </a:ln>
        </p:spPr>
      </p:cxnSp>
      <p:cxnSp>
        <p:nvCxnSpPr>
          <p:cNvPr id="784" name="Google Shape;784;p30"/>
          <p:cNvCxnSpPr/>
          <p:nvPr/>
        </p:nvCxnSpPr>
        <p:spPr>
          <a:xfrm flipH="1">
            <a:off x="7958739" y="1961902"/>
            <a:ext cx="355500" cy="290100"/>
          </a:xfrm>
          <a:prstGeom prst="straightConnector1">
            <a:avLst/>
          </a:prstGeom>
          <a:noFill/>
          <a:ln cap="flat" cmpd="sng" w="19050">
            <a:solidFill>
              <a:srgbClr val="FF0000"/>
            </a:solidFill>
            <a:prstDash val="solid"/>
            <a:round/>
            <a:headEnd len="med" w="med" type="none"/>
            <a:tailEnd len="med" w="med" type="none"/>
          </a:ln>
        </p:spPr>
      </p:cxnSp>
      <p:cxnSp>
        <p:nvCxnSpPr>
          <p:cNvPr id="785" name="Google Shape;785;p30"/>
          <p:cNvCxnSpPr/>
          <p:nvPr/>
        </p:nvCxnSpPr>
        <p:spPr>
          <a:xfrm flipH="1">
            <a:off x="7958739" y="2992429"/>
            <a:ext cx="355500" cy="290100"/>
          </a:xfrm>
          <a:prstGeom prst="straightConnector1">
            <a:avLst/>
          </a:prstGeom>
          <a:noFill/>
          <a:ln cap="flat" cmpd="sng" w="19050">
            <a:solidFill>
              <a:srgbClr val="FF0000"/>
            </a:solidFill>
            <a:prstDash val="solid"/>
            <a:round/>
            <a:headEnd len="med" w="med" type="none"/>
            <a:tailEnd len="med" w="med" type="none"/>
          </a:ln>
        </p:spPr>
      </p:cxnSp>
      <p:cxnSp>
        <p:nvCxnSpPr>
          <p:cNvPr id="786" name="Google Shape;786;p30"/>
          <p:cNvCxnSpPr/>
          <p:nvPr/>
        </p:nvCxnSpPr>
        <p:spPr>
          <a:xfrm flipH="1">
            <a:off x="6935466" y="2985175"/>
            <a:ext cx="355500" cy="290100"/>
          </a:xfrm>
          <a:prstGeom prst="straightConnector1">
            <a:avLst/>
          </a:prstGeom>
          <a:noFill/>
          <a:ln cap="flat" cmpd="sng" w="19050">
            <a:solidFill>
              <a:srgbClr val="FF0000"/>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0" name="Shape 790"/>
        <p:cNvGrpSpPr/>
        <p:nvPr/>
      </p:nvGrpSpPr>
      <p:grpSpPr>
        <a:xfrm>
          <a:off x="0" y="0"/>
          <a:ext cx="0" cy="0"/>
          <a:chOff x="0" y="0"/>
          <a:chExt cx="0" cy="0"/>
        </a:xfrm>
      </p:grpSpPr>
      <p:sp>
        <p:nvSpPr>
          <p:cNvPr id="791" name="Google Shape;791;p31"/>
          <p:cNvSpPr/>
          <p:nvPr/>
        </p:nvSpPr>
        <p:spPr>
          <a:xfrm>
            <a:off x="5875878" y="1690610"/>
            <a:ext cx="2239500" cy="2205000"/>
          </a:xfrm>
          <a:prstGeom prst="rect">
            <a:avLst/>
          </a:prstGeom>
          <a:solidFill>
            <a:srgbClr val="C9DAF8">
              <a:alpha val="2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1"/>
          <p:cNvSpPr/>
          <p:nvPr/>
        </p:nvSpPr>
        <p:spPr>
          <a:xfrm>
            <a:off x="5504642" y="2477629"/>
            <a:ext cx="2977466" cy="638549"/>
          </a:xfrm>
          <a:custGeom>
            <a:rect b="b" l="l" r="r" t="t"/>
            <a:pathLst>
              <a:path extrusionOk="0" h="29101" w="135694">
                <a:moveTo>
                  <a:pt x="34177" y="0"/>
                </a:moveTo>
                <a:lnTo>
                  <a:pt x="135694" y="0"/>
                </a:lnTo>
                <a:lnTo>
                  <a:pt x="100501" y="28763"/>
                </a:lnTo>
                <a:lnTo>
                  <a:pt x="0" y="29101"/>
                </a:lnTo>
                <a:close/>
              </a:path>
            </a:pathLst>
          </a:custGeom>
          <a:solidFill>
            <a:srgbClr val="D9EAD3">
              <a:alpha val="33850"/>
            </a:srgbClr>
          </a:solidFill>
          <a:ln>
            <a:noFill/>
          </a:ln>
        </p:spPr>
      </p:sp>
      <p:sp>
        <p:nvSpPr>
          <p:cNvPr id="793" name="Google Shape;793;p31"/>
          <p:cNvSpPr/>
          <p:nvPr/>
        </p:nvSpPr>
        <p:spPr>
          <a:xfrm>
            <a:off x="6258714" y="1352874"/>
            <a:ext cx="2239500" cy="22395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1"/>
          <p:cNvSpPr/>
          <p:nvPr/>
        </p:nvSpPr>
        <p:spPr>
          <a:xfrm>
            <a:off x="5875878" y="1683172"/>
            <a:ext cx="2250000" cy="2239200"/>
          </a:xfrm>
          <a:prstGeom prst="rect">
            <a:avLst/>
          </a:prstGeom>
          <a:no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1"/>
          <p:cNvSpPr/>
          <p:nvPr/>
        </p:nvSpPr>
        <p:spPr>
          <a:xfrm>
            <a:off x="6603514" y="1349074"/>
            <a:ext cx="779617" cy="2873502"/>
          </a:xfrm>
          <a:custGeom>
            <a:rect b="b" l="l" r="r" t="t"/>
            <a:pathLst>
              <a:path extrusionOk="0" h="130956" w="35530">
                <a:moveTo>
                  <a:pt x="34854" y="0"/>
                </a:moveTo>
                <a:lnTo>
                  <a:pt x="0" y="28424"/>
                </a:lnTo>
                <a:lnTo>
                  <a:pt x="0" y="130956"/>
                </a:lnTo>
                <a:lnTo>
                  <a:pt x="35530" y="101516"/>
                </a:lnTo>
                <a:close/>
              </a:path>
            </a:pathLst>
          </a:custGeom>
          <a:solidFill>
            <a:srgbClr val="F4CCCC">
              <a:alpha val="21540"/>
            </a:srgbClr>
          </a:solidFill>
          <a:ln>
            <a:noFill/>
          </a:ln>
        </p:spPr>
      </p:sp>
      <p:sp>
        <p:nvSpPr>
          <p:cNvPr id="796" name="Google Shape;796;p31"/>
          <p:cNvSpPr/>
          <p:nvPr/>
        </p:nvSpPr>
        <p:spPr>
          <a:xfrm>
            <a:off x="-9175" y="102675"/>
            <a:ext cx="19506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1"/>
          <p:cNvSpPr txBox="1"/>
          <p:nvPr/>
        </p:nvSpPr>
        <p:spPr>
          <a:xfrm>
            <a:off x="-10650" y="95075"/>
            <a:ext cx="20331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OCTREE STRUCTURE</a:t>
            </a:r>
            <a:endParaRPr>
              <a:solidFill>
                <a:srgbClr val="666666"/>
              </a:solidFill>
              <a:latin typeface="Proxima Nova"/>
              <a:ea typeface="Proxima Nova"/>
              <a:cs typeface="Proxima Nova"/>
              <a:sym typeface="Proxima Nova"/>
            </a:endParaRPr>
          </a:p>
        </p:txBody>
      </p:sp>
      <p:sp>
        <p:nvSpPr>
          <p:cNvPr id="798" name="Google Shape;798;p31"/>
          <p:cNvSpPr txBox="1"/>
          <p:nvPr/>
        </p:nvSpPr>
        <p:spPr>
          <a:xfrm>
            <a:off x="750350" y="1979625"/>
            <a:ext cx="3939600" cy="21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Proxima Nova"/>
                <a:ea typeface="Proxima Nova"/>
                <a:cs typeface="Proxima Nova"/>
                <a:sym typeface="Proxima Nova"/>
              </a:rPr>
              <a:t>Each node boundary can be described by a </a:t>
            </a:r>
            <a:r>
              <a:rPr b="1" i="1" lang="en" sz="1500">
                <a:solidFill>
                  <a:srgbClr val="674EA7"/>
                </a:solidFill>
                <a:latin typeface="Proxima Nova"/>
                <a:ea typeface="Proxima Nova"/>
                <a:cs typeface="Proxima Nova"/>
                <a:sym typeface="Proxima Nova"/>
              </a:rPr>
              <a:t>center point</a:t>
            </a:r>
            <a:r>
              <a:rPr lang="en" sz="1500">
                <a:latin typeface="Proxima Nova"/>
                <a:ea typeface="Proxima Nova"/>
                <a:cs typeface="Proxima Nova"/>
                <a:sym typeface="Proxima Nova"/>
              </a:rPr>
              <a:t> and a </a:t>
            </a:r>
            <a:r>
              <a:rPr b="1" i="1" lang="en" sz="1500">
                <a:solidFill>
                  <a:srgbClr val="BF9000"/>
                </a:solidFill>
                <a:latin typeface="Proxima Nova"/>
                <a:ea typeface="Proxima Nova"/>
                <a:cs typeface="Proxima Nova"/>
                <a:sym typeface="Proxima Nova"/>
              </a:rPr>
              <a:t>span</a:t>
            </a:r>
            <a:r>
              <a:rPr lang="en" sz="1500">
                <a:latin typeface="Proxima Nova"/>
                <a:ea typeface="Proxima Nova"/>
                <a:cs typeface="Proxima Nova"/>
                <a:sym typeface="Proxima Nova"/>
              </a:rPr>
              <a:t>. </a:t>
            </a:r>
            <a:endParaRPr sz="1500">
              <a:latin typeface="Proxima Nova"/>
              <a:ea typeface="Proxima Nova"/>
              <a:cs typeface="Proxima Nova"/>
              <a:sym typeface="Proxima Nova"/>
            </a:endParaRPr>
          </a:p>
          <a:p>
            <a:pPr indent="0" lvl="0" marL="0" rtl="0" algn="l">
              <a:spcBef>
                <a:spcPts val="0"/>
              </a:spcBef>
              <a:spcAft>
                <a:spcPts val="0"/>
              </a:spcAft>
              <a:buNone/>
            </a:pPr>
            <a:r>
              <a:t/>
            </a:r>
            <a:endParaRPr sz="1500">
              <a:latin typeface="Proxima Nova"/>
              <a:ea typeface="Proxima Nova"/>
              <a:cs typeface="Proxima Nova"/>
              <a:sym typeface="Proxima Nova"/>
            </a:endParaRPr>
          </a:p>
          <a:p>
            <a:pPr indent="0" lvl="0" marL="0" rtl="0" algn="l">
              <a:spcBef>
                <a:spcPts val="0"/>
              </a:spcBef>
              <a:spcAft>
                <a:spcPts val="0"/>
              </a:spcAft>
              <a:buNone/>
            </a:pPr>
            <a:r>
              <a:rPr lang="en" sz="1500">
                <a:latin typeface="Proxima Nova"/>
                <a:ea typeface="Proxima Nova"/>
                <a:cs typeface="Proxima Nova"/>
                <a:sym typeface="Proxima Nova"/>
              </a:rPr>
              <a:t>For convenience we also define three axis aligned dividing planes (</a:t>
            </a:r>
            <a:r>
              <a:rPr b="1" i="1" lang="en" sz="1500">
                <a:solidFill>
                  <a:srgbClr val="CC0000"/>
                </a:solidFill>
                <a:latin typeface="Proxima Nova"/>
                <a:ea typeface="Proxima Nova"/>
                <a:cs typeface="Proxima Nova"/>
                <a:sym typeface="Proxima Nova"/>
              </a:rPr>
              <a:t>YZ</a:t>
            </a:r>
            <a:r>
              <a:rPr b="1" i="1" lang="en" sz="1500">
                <a:latin typeface="Proxima Nova"/>
                <a:ea typeface="Proxima Nova"/>
                <a:cs typeface="Proxima Nova"/>
                <a:sym typeface="Proxima Nova"/>
              </a:rPr>
              <a:t>, </a:t>
            </a:r>
            <a:r>
              <a:rPr b="1" i="1" lang="en" sz="1500">
                <a:solidFill>
                  <a:srgbClr val="38761D"/>
                </a:solidFill>
                <a:latin typeface="Proxima Nova"/>
                <a:ea typeface="Proxima Nova"/>
                <a:cs typeface="Proxima Nova"/>
                <a:sym typeface="Proxima Nova"/>
              </a:rPr>
              <a:t>XZ</a:t>
            </a:r>
            <a:r>
              <a:rPr b="1" i="1" lang="en" sz="1500">
                <a:latin typeface="Proxima Nova"/>
                <a:ea typeface="Proxima Nova"/>
                <a:cs typeface="Proxima Nova"/>
                <a:sym typeface="Proxima Nova"/>
              </a:rPr>
              <a:t>, </a:t>
            </a:r>
            <a:r>
              <a:rPr b="1" i="1" lang="en" sz="1500">
                <a:solidFill>
                  <a:srgbClr val="0B5394"/>
                </a:solidFill>
                <a:latin typeface="Proxima Nova"/>
                <a:ea typeface="Proxima Nova"/>
                <a:cs typeface="Proxima Nova"/>
                <a:sym typeface="Proxima Nova"/>
              </a:rPr>
              <a:t>XY</a:t>
            </a:r>
            <a:r>
              <a:rPr lang="en" sz="1500">
                <a:latin typeface="Proxima Nova"/>
                <a:ea typeface="Proxima Nova"/>
                <a:cs typeface="Proxima Nova"/>
                <a:sym typeface="Proxima Nova"/>
              </a:rPr>
              <a:t>).</a:t>
            </a:r>
            <a:endParaRPr sz="1500">
              <a:latin typeface="Proxima Nova"/>
              <a:ea typeface="Proxima Nova"/>
              <a:cs typeface="Proxima Nova"/>
              <a:sym typeface="Proxima Nova"/>
            </a:endParaRPr>
          </a:p>
          <a:p>
            <a:pPr indent="0" lvl="0" marL="0" rtl="0" algn="l">
              <a:spcBef>
                <a:spcPts val="0"/>
              </a:spcBef>
              <a:spcAft>
                <a:spcPts val="0"/>
              </a:spcAft>
              <a:buNone/>
            </a:pPr>
            <a:r>
              <a:t/>
            </a:r>
            <a:endParaRPr sz="1500">
              <a:latin typeface="Proxima Nova"/>
              <a:ea typeface="Proxima Nova"/>
              <a:cs typeface="Proxima Nova"/>
              <a:sym typeface="Proxima Nova"/>
            </a:endParaRPr>
          </a:p>
          <a:p>
            <a:pPr indent="0" lvl="0" marL="0" rtl="0" algn="l">
              <a:spcBef>
                <a:spcPts val="0"/>
              </a:spcBef>
              <a:spcAft>
                <a:spcPts val="0"/>
              </a:spcAft>
              <a:buNone/>
            </a:pPr>
            <a:r>
              <a:rPr lang="en" sz="1500">
                <a:latin typeface="Proxima Nova"/>
                <a:ea typeface="Proxima Nova"/>
                <a:cs typeface="Proxima Nova"/>
                <a:sym typeface="Proxima Nova"/>
              </a:rPr>
              <a:t>We’ll use these to quickly determine intersections between our ray and the nearest child volume.</a:t>
            </a:r>
            <a:endParaRPr sz="1500">
              <a:latin typeface="Proxima Nova"/>
              <a:ea typeface="Proxima Nova"/>
              <a:cs typeface="Proxima Nova"/>
              <a:sym typeface="Proxima Nova"/>
            </a:endParaRPr>
          </a:p>
        </p:txBody>
      </p:sp>
      <p:sp>
        <p:nvSpPr>
          <p:cNvPr id="799" name="Google Shape;799;p31"/>
          <p:cNvSpPr/>
          <p:nvPr/>
        </p:nvSpPr>
        <p:spPr>
          <a:xfrm>
            <a:off x="5482378" y="1988059"/>
            <a:ext cx="2239500" cy="22395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0" name="Google Shape;800;p31"/>
          <p:cNvCxnSpPr/>
          <p:nvPr/>
        </p:nvCxnSpPr>
        <p:spPr>
          <a:xfrm flipH="1">
            <a:off x="5486980" y="1352864"/>
            <a:ext cx="775800" cy="626700"/>
          </a:xfrm>
          <a:prstGeom prst="straightConnector1">
            <a:avLst/>
          </a:prstGeom>
          <a:noFill/>
          <a:ln cap="flat" cmpd="sng" w="9525">
            <a:solidFill>
              <a:schemeClr val="dk2"/>
            </a:solidFill>
            <a:prstDash val="solid"/>
            <a:round/>
            <a:headEnd len="med" w="med" type="none"/>
            <a:tailEnd len="med" w="med" type="none"/>
          </a:ln>
        </p:spPr>
      </p:cxnSp>
      <p:cxnSp>
        <p:nvCxnSpPr>
          <p:cNvPr id="801" name="Google Shape;801;p31"/>
          <p:cNvCxnSpPr/>
          <p:nvPr/>
        </p:nvCxnSpPr>
        <p:spPr>
          <a:xfrm flipH="1">
            <a:off x="7728750" y="1361557"/>
            <a:ext cx="775800" cy="634800"/>
          </a:xfrm>
          <a:prstGeom prst="straightConnector1">
            <a:avLst/>
          </a:prstGeom>
          <a:noFill/>
          <a:ln cap="flat" cmpd="sng" w="9525">
            <a:solidFill>
              <a:schemeClr val="dk2"/>
            </a:solidFill>
            <a:prstDash val="solid"/>
            <a:round/>
            <a:headEnd len="med" w="med" type="none"/>
            <a:tailEnd len="med" w="med" type="none"/>
          </a:ln>
        </p:spPr>
      </p:cxnSp>
      <p:cxnSp>
        <p:nvCxnSpPr>
          <p:cNvPr id="802" name="Google Shape;802;p31"/>
          <p:cNvCxnSpPr/>
          <p:nvPr/>
        </p:nvCxnSpPr>
        <p:spPr>
          <a:xfrm flipH="1">
            <a:off x="7736850" y="3594638"/>
            <a:ext cx="767700" cy="634800"/>
          </a:xfrm>
          <a:prstGeom prst="straightConnector1">
            <a:avLst/>
          </a:prstGeom>
          <a:noFill/>
          <a:ln cap="flat" cmpd="sng" w="9525">
            <a:solidFill>
              <a:schemeClr val="dk2"/>
            </a:solidFill>
            <a:prstDash val="solid"/>
            <a:round/>
            <a:headEnd len="med" w="med" type="none"/>
            <a:tailEnd len="med" w="med" type="none"/>
          </a:ln>
        </p:spPr>
      </p:cxnSp>
      <p:cxnSp>
        <p:nvCxnSpPr>
          <p:cNvPr id="803" name="Google Shape;803;p31"/>
          <p:cNvCxnSpPr/>
          <p:nvPr/>
        </p:nvCxnSpPr>
        <p:spPr>
          <a:xfrm flipH="1">
            <a:off x="5487846" y="3594638"/>
            <a:ext cx="775800" cy="634800"/>
          </a:xfrm>
          <a:prstGeom prst="straightConnector1">
            <a:avLst/>
          </a:prstGeom>
          <a:noFill/>
          <a:ln cap="flat" cmpd="sng" w="9525">
            <a:solidFill>
              <a:schemeClr val="dk2"/>
            </a:solidFill>
            <a:prstDash val="solid"/>
            <a:round/>
            <a:headEnd len="med" w="med" type="none"/>
            <a:tailEnd len="med" w="med" type="none"/>
          </a:ln>
        </p:spPr>
      </p:cxnSp>
      <p:cxnSp>
        <p:nvCxnSpPr>
          <p:cNvPr id="804" name="Google Shape;804;p31"/>
          <p:cNvCxnSpPr/>
          <p:nvPr/>
        </p:nvCxnSpPr>
        <p:spPr>
          <a:xfrm flipH="1">
            <a:off x="6600903" y="1352874"/>
            <a:ext cx="746100" cy="643200"/>
          </a:xfrm>
          <a:prstGeom prst="straightConnector1">
            <a:avLst/>
          </a:prstGeom>
          <a:noFill/>
          <a:ln cap="flat" cmpd="sng" w="38100">
            <a:solidFill>
              <a:srgbClr val="990000"/>
            </a:solidFill>
            <a:prstDash val="solid"/>
            <a:round/>
            <a:headEnd len="med" w="med" type="none"/>
            <a:tailEnd len="med" w="med" type="none"/>
          </a:ln>
        </p:spPr>
      </p:cxnSp>
      <p:cxnSp>
        <p:nvCxnSpPr>
          <p:cNvPr id="805" name="Google Shape;805;p31"/>
          <p:cNvCxnSpPr/>
          <p:nvPr/>
        </p:nvCxnSpPr>
        <p:spPr>
          <a:xfrm flipH="1">
            <a:off x="7720974" y="2472505"/>
            <a:ext cx="777000" cy="636300"/>
          </a:xfrm>
          <a:prstGeom prst="straightConnector1">
            <a:avLst/>
          </a:prstGeom>
          <a:noFill/>
          <a:ln cap="flat" cmpd="sng" w="38100">
            <a:solidFill>
              <a:srgbClr val="38761D"/>
            </a:solidFill>
            <a:prstDash val="solid"/>
            <a:round/>
            <a:headEnd len="med" w="med" type="none"/>
            <a:tailEnd len="med" w="med" type="none"/>
          </a:ln>
        </p:spPr>
      </p:cxnSp>
      <p:cxnSp>
        <p:nvCxnSpPr>
          <p:cNvPr id="806" name="Google Shape;806;p31"/>
          <p:cNvCxnSpPr>
            <a:endCxn id="799" idx="2"/>
          </p:cNvCxnSpPr>
          <p:nvPr/>
        </p:nvCxnSpPr>
        <p:spPr>
          <a:xfrm>
            <a:off x="6602128" y="1988359"/>
            <a:ext cx="0" cy="2239200"/>
          </a:xfrm>
          <a:prstGeom prst="straightConnector1">
            <a:avLst/>
          </a:prstGeom>
          <a:noFill/>
          <a:ln cap="flat" cmpd="sng" w="38100">
            <a:solidFill>
              <a:srgbClr val="990000"/>
            </a:solidFill>
            <a:prstDash val="solid"/>
            <a:round/>
            <a:headEnd len="med" w="med" type="none"/>
            <a:tailEnd len="med" w="med" type="none"/>
          </a:ln>
        </p:spPr>
      </p:cxnSp>
      <p:cxnSp>
        <p:nvCxnSpPr>
          <p:cNvPr id="807" name="Google Shape;807;p31"/>
          <p:cNvCxnSpPr>
            <a:stCxn id="793" idx="0"/>
            <a:endCxn id="793" idx="2"/>
          </p:cNvCxnSpPr>
          <p:nvPr/>
        </p:nvCxnSpPr>
        <p:spPr>
          <a:xfrm>
            <a:off x="7378464" y="1352874"/>
            <a:ext cx="0" cy="2239500"/>
          </a:xfrm>
          <a:prstGeom prst="straightConnector1">
            <a:avLst/>
          </a:prstGeom>
          <a:noFill/>
          <a:ln cap="flat" cmpd="sng" w="38100">
            <a:solidFill>
              <a:srgbClr val="990000"/>
            </a:solidFill>
            <a:prstDash val="solid"/>
            <a:round/>
            <a:headEnd len="med" w="med" type="none"/>
            <a:tailEnd len="med" w="med" type="none"/>
          </a:ln>
        </p:spPr>
      </p:cxnSp>
      <p:cxnSp>
        <p:nvCxnSpPr>
          <p:cNvPr id="808" name="Google Shape;808;p31"/>
          <p:cNvCxnSpPr>
            <a:stCxn id="793" idx="2"/>
            <a:endCxn id="799" idx="2"/>
          </p:cNvCxnSpPr>
          <p:nvPr/>
        </p:nvCxnSpPr>
        <p:spPr>
          <a:xfrm flipH="1">
            <a:off x="6602064" y="3592374"/>
            <a:ext cx="776400" cy="635100"/>
          </a:xfrm>
          <a:prstGeom prst="straightConnector1">
            <a:avLst/>
          </a:prstGeom>
          <a:noFill/>
          <a:ln cap="flat" cmpd="sng" w="38100">
            <a:solidFill>
              <a:srgbClr val="990000"/>
            </a:solidFill>
            <a:prstDash val="solid"/>
            <a:round/>
            <a:headEnd len="med" w="med" type="none"/>
            <a:tailEnd len="med" w="med" type="none"/>
          </a:ln>
        </p:spPr>
      </p:cxnSp>
      <p:cxnSp>
        <p:nvCxnSpPr>
          <p:cNvPr id="809" name="Google Shape;809;p31"/>
          <p:cNvCxnSpPr>
            <a:stCxn id="793" idx="1"/>
            <a:endCxn id="799" idx="1"/>
          </p:cNvCxnSpPr>
          <p:nvPr/>
        </p:nvCxnSpPr>
        <p:spPr>
          <a:xfrm flipH="1">
            <a:off x="5482314" y="2472624"/>
            <a:ext cx="776400" cy="635100"/>
          </a:xfrm>
          <a:prstGeom prst="straightConnector1">
            <a:avLst/>
          </a:prstGeom>
          <a:noFill/>
          <a:ln cap="flat" cmpd="sng" w="38100">
            <a:solidFill>
              <a:srgbClr val="38761D"/>
            </a:solidFill>
            <a:prstDash val="solid"/>
            <a:round/>
            <a:headEnd len="med" w="med" type="none"/>
            <a:tailEnd len="med" w="med" type="none"/>
          </a:ln>
        </p:spPr>
      </p:cxnSp>
      <p:cxnSp>
        <p:nvCxnSpPr>
          <p:cNvPr id="810" name="Google Shape;810;p31"/>
          <p:cNvCxnSpPr/>
          <p:nvPr/>
        </p:nvCxnSpPr>
        <p:spPr>
          <a:xfrm>
            <a:off x="5879716" y="1682808"/>
            <a:ext cx="0" cy="2240700"/>
          </a:xfrm>
          <a:prstGeom prst="straightConnector1">
            <a:avLst/>
          </a:prstGeom>
          <a:noFill/>
          <a:ln cap="flat" cmpd="sng" w="9525">
            <a:solidFill>
              <a:schemeClr val="dk2"/>
            </a:solidFill>
            <a:prstDash val="solid"/>
            <a:round/>
            <a:headEnd len="med" w="med" type="none"/>
            <a:tailEnd len="med" w="med" type="none"/>
          </a:ln>
        </p:spPr>
      </p:cxnSp>
      <p:cxnSp>
        <p:nvCxnSpPr>
          <p:cNvPr id="811" name="Google Shape;811;p31"/>
          <p:cNvCxnSpPr/>
          <p:nvPr/>
        </p:nvCxnSpPr>
        <p:spPr>
          <a:xfrm>
            <a:off x="5876981" y="3913177"/>
            <a:ext cx="2250000" cy="0"/>
          </a:xfrm>
          <a:prstGeom prst="straightConnector1">
            <a:avLst/>
          </a:prstGeom>
          <a:noFill/>
          <a:ln cap="flat" cmpd="sng" w="9525">
            <a:solidFill>
              <a:schemeClr val="dk2"/>
            </a:solidFill>
            <a:prstDash val="solid"/>
            <a:round/>
            <a:headEnd len="med" w="med" type="none"/>
            <a:tailEnd len="med" w="med" type="none"/>
          </a:ln>
        </p:spPr>
      </p:cxnSp>
      <p:cxnSp>
        <p:nvCxnSpPr>
          <p:cNvPr id="812" name="Google Shape;812;p31"/>
          <p:cNvCxnSpPr/>
          <p:nvPr/>
        </p:nvCxnSpPr>
        <p:spPr>
          <a:xfrm rot="10800000">
            <a:off x="8112770" y="1682791"/>
            <a:ext cx="0" cy="2256600"/>
          </a:xfrm>
          <a:prstGeom prst="straightConnector1">
            <a:avLst/>
          </a:prstGeom>
          <a:noFill/>
          <a:ln cap="flat" cmpd="sng" w="9525">
            <a:solidFill>
              <a:schemeClr val="dk2"/>
            </a:solidFill>
            <a:prstDash val="solid"/>
            <a:round/>
            <a:headEnd len="med" w="med" type="none"/>
            <a:tailEnd len="med" w="med" type="none"/>
          </a:ln>
        </p:spPr>
      </p:cxnSp>
      <p:cxnSp>
        <p:nvCxnSpPr>
          <p:cNvPr id="813" name="Google Shape;813;p31"/>
          <p:cNvCxnSpPr/>
          <p:nvPr/>
        </p:nvCxnSpPr>
        <p:spPr>
          <a:xfrm rot="10800000">
            <a:off x="5895444" y="1682822"/>
            <a:ext cx="2209500" cy="0"/>
          </a:xfrm>
          <a:prstGeom prst="straightConnector1">
            <a:avLst/>
          </a:prstGeom>
          <a:noFill/>
          <a:ln cap="flat" cmpd="sng" w="9525">
            <a:solidFill>
              <a:schemeClr val="dk2"/>
            </a:solidFill>
            <a:prstDash val="solid"/>
            <a:round/>
            <a:headEnd len="med" w="med" type="none"/>
            <a:tailEnd len="med" w="med" type="none"/>
          </a:ln>
        </p:spPr>
      </p:cxnSp>
      <p:cxnSp>
        <p:nvCxnSpPr>
          <p:cNvPr id="814" name="Google Shape;814;p31"/>
          <p:cNvCxnSpPr>
            <a:stCxn id="799" idx="1"/>
          </p:cNvCxnSpPr>
          <p:nvPr/>
        </p:nvCxnSpPr>
        <p:spPr>
          <a:xfrm>
            <a:off x="5482378" y="3107809"/>
            <a:ext cx="2254200" cy="0"/>
          </a:xfrm>
          <a:prstGeom prst="straightConnector1">
            <a:avLst/>
          </a:prstGeom>
          <a:noFill/>
          <a:ln cap="flat" cmpd="sng" w="38100">
            <a:solidFill>
              <a:srgbClr val="38761D"/>
            </a:solidFill>
            <a:prstDash val="solid"/>
            <a:round/>
            <a:headEnd len="med" w="med" type="none"/>
            <a:tailEnd len="med" w="med" type="none"/>
          </a:ln>
        </p:spPr>
      </p:cxnSp>
      <p:cxnSp>
        <p:nvCxnSpPr>
          <p:cNvPr id="815" name="Google Shape;815;p31"/>
          <p:cNvCxnSpPr>
            <a:stCxn id="793" idx="3"/>
          </p:cNvCxnSpPr>
          <p:nvPr/>
        </p:nvCxnSpPr>
        <p:spPr>
          <a:xfrm rot="10800000">
            <a:off x="6258714" y="2472624"/>
            <a:ext cx="2239500" cy="0"/>
          </a:xfrm>
          <a:prstGeom prst="straightConnector1">
            <a:avLst/>
          </a:prstGeom>
          <a:noFill/>
          <a:ln cap="flat" cmpd="sng" w="38100">
            <a:solidFill>
              <a:srgbClr val="38761D"/>
            </a:solidFill>
            <a:prstDash val="solid"/>
            <a:round/>
            <a:headEnd len="med" w="med" type="none"/>
            <a:tailEnd len="med" w="med" type="none"/>
          </a:ln>
        </p:spPr>
      </p:cxnSp>
      <p:cxnSp>
        <p:nvCxnSpPr>
          <p:cNvPr id="816" name="Google Shape;816;p31"/>
          <p:cNvCxnSpPr/>
          <p:nvPr/>
        </p:nvCxnSpPr>
        <p:spPr>
          <a:xfrm flipH="1">
            <a:off x="6600836" y="2474196"/>
            <a:ext cx="791100" cy="634800"/>
          </a:xfrm>
          <a:prstGeom prst="straightConnector1">
            <a:avLst/>
          </a:prstGeom>
          <a:noFill/>
          <a:ln cap="flat" cmpd="sng" w="9525">
            <a:solidFill>
              <a:schemeClr val="dk2"/>
            </a:solidFill>
            <a:prstDash val="solid"/>
            <a:round/>
            <a:headEnd len="med" w="med" type="none"/>
            <a:tailEnd len="med" w="med" type="none"/>
          </a:ln>
        </p:spPr>
      </p:cxnSp>
      <p:cxnSp>
        <p:nvCxnSpPr>
          <p:cNvPr id="817" name="Google Shape;817;p31"/>
          <p:cNvCxnSpPr/>
          <p:nvPr/>
        </p:nvCxnSpPr>
        <p:spPr>
          <a:xfrm>
            <a:off x="5895368" y="2779771"/>
            <a:ext cx="2225400" cy="0"/>
          </a:xfrm>
          <a:prstGeom prst="straightConnector1">
            <a:avLst/>
          </a:prstGeom>
          <a:noFill/>
          <a:ln cap="flat" cmpd="sng" w="9525">
            <a:solidFill>
              <a:schemeClr val="dk2"/>
            </a:solidFill>
            <a:prstDash val="solid"/>
            <a:round/>
            <a:headEnd len="med" w="med" type="none"/>
            <a:tailEnd len="med" w="med" type="none"/>
          </a:ln>
        </p:spPr>
      </p:cxnSp>
      <p:cxnSp>
        <p:nvCxnSpPr>
          <p:cNvPr id="818" name="Google Shape;818;p31"/>
          <p:cNvCxnSpPr/>
          <p:nvPr/>
        </p:nvCxnSpPr>
        <p:spPr>
          <a:xfrm>
            <a:off x="6976654" y="1690657"/>
            <a:ext cx="0" cy="2240700"/>
          </a:xfrm>
          <a:prstGeom prst="straightConnector1">
            <a:avLst/>
          </a:prstGeom>
          <a:noFill/>
          <a:ln cap="flat" cmpd="sng" w="9525">
            <a:solidFill>
              <a:schemeClr val="dk2"/>
            </a:solidFill>
            <a:prstDash val="solid"/>
            <a:round/>
            <a:headEnd len="med" w="med" type="none"/>
            <a:tailEnd len="med" w="med" type="none"/>
          </a:ln>
        </p:spPr>
      </p:cxnSp>
      <p:sp>
        <p:nvSpPr>
          <p:cNvPr id="819" name="Google Shape;819;p31"/>
          <p:cNvSpPr/>
          <p:nvPr/>
        </p:nvSpPr>
        <p:spPr>
          <a:xfrm>
            <a:off x="748873" y="1723506"/>
            <a:ext cx="392100" cy="46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1"/>
          <p:cNvSpPr/>
          <p:nvPr/>
        </p:nvSpPr>
        <p:spPr>
          <a:xfrm>
            <a:off x="6909953" y="2723527"/>
            <a:ext cx="141000" cy="141000"/>
          </a:xfrm>
          <a:prstGeom prst="ellipse">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1" name="Google Shape;821;p31"/>
          <p:cNvCxnSpPr/>
          <p:nvPr/>
        </p:nvCxnSpPr>
        <p:spPr>
          <a:xfrm>
            <a:off x="7051081" y="2786666"/>
            <a:ext cx="1074600" cy="0"/>
          </a:xfrm>
          <a:prstGeom prst="straightConnector1">
            <a:avLst/>
          </a:prstGeom>
          <a:noFill/>
          <a:ln cap="flat" cmpd="sng" w="38100">
            <a:solidFill>
              <a:srgbClr val="BF9000"/>
            </a:solidFill>
            <a:prstDash val="solid"/>
            <a:round/>
            <a:headEnd len="med" w="med" type="none"/>
            <a:tailEnd len="med" w="med" type="none"/>
          </a:ln>
        </p:spPr>
      </p:cxnSp>
      <p:sp>
        <p:nvSpPr>
          <p:cNvPr id="822" name="Google Shape;822;p31"/>
          <p:cNvSpPr txBox="1"/>
          <p:nvPr/>
        </p:nvSpPr>
        <p:spPr>
          <a:xfrm>
            <a:off x="658176" y="1217625"/>
            <a:ext cx="3403800" cy="4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Proxima Nova"/>
                <a:ea typeface="Proxima Nova"/>
                <a:cs typeface="Proxima Nova"/>
                <a:sym typeface="Proxima Nova"/>
              </a:rPr>
              <a:t>Node description</a:t>
            </a:r>
            <a:endParaRPr b="1" sz="1500">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4"/>
          <p:cNvSpPr txBox="1"/>
          <p:nvPr/>
        </p:nvSpPr>
        <p:spPr>
          <a:xfrm>
            <a:off x="908100" y="1558950"/>
            <a:ext cx="7327800" cy="20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Proxima Nova"/>
                <a:ea typeface="Proxima Nova"/>
                <a:cs typeface="Proxima Nova"/>
                <a:sym typeface="Proxima Nova"/>
              </a:rPr>
              <a:t>Octrees </a:t>
            </a:r>
            <a:r>
              <a:rPr lang="en" sz="1600">
                <a:latin typeface="Proxima Nova"/>
                <a:ea typeface="Proxima Nova"/>
                <a:cs typeface="Proxima Nova"/>
                <a:sym typeface="Proxima Nova"/>
              </a:rPr>
              <a:t>are one of my favorite spatial data structures because of their </a:t>
            </a:r>
            <a:r>
              <a:rPr i="1" lang="en" sz="1600">
                <a:latin typeface="Proxima Nova"/>
                <a:ea typeface="Proxima Nova"/>
                <a:cs typeface="Proxima Nova"/>
                <a:sym typeface="Proxima Nova"/>
              </a:rPr>
              <a:t>simplicity </a:t>
            </a:r>
            <a:r>
              <a:rPr lang="en" sz="1600">
                <a:latin typeface="Proxima Nova"/>
                <a:ea typeface="Proxima Nova"/>
                <a:cs typeface="Proxima Nova"/>
                <a:sym typeface="Proxima Nova"/>
              </a:rPr>
              <a:t>and </a:t>
            </a:r>
            <a:r>
              <a:rPr i="1" lang="en" sz="1600">
                <a:latin typeface="Proxima Nova"/>
                <a:ea typeface="Proxima Nova"/>
                <a:cs typeface="Proxima Nova"/>
                <a:sym typeface="Proxima Nova"/>
              </a:rPr>
              <a:t>efficiency </a:t>
            </a:r>
            <a:r>
              <a:rPr lang="en" sz="1600">
                <a:latin typeface="Proxima Nova"/>
                <a:ea typeface="Proxima Nova"/>
                <a:cs typeface="Proxima Nova"/>
                <a:sym typeface="Proxima Nova"/>
              </a:rPr>
              <a:t>— they’re easy to understand and visualize, and can significantly improve the performance of a task.</a:t>
            </a:r>
            <a:endParaRPr sz="16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t/>
            </a:r>
            <a:endParaRPr sz="1600">
              <a:latin typeface="Proxima Nova"/>
              <a:ea typeface="Proxima Nova"/>
              <a:cs typeface="Proxima Nova"/>
              <a:sym typeface="Proxima Nova"/>
            </a:endParaRPr>
          </a:p>
          <a:p>
            <a:pPr indent="0" lvl="0" marL="0" rtl="0" algn="l">
              <a:spcBef>
                <a:spcPts val="0"/>
              </a:spcBef>
              <a:spcAft>
                <a:spcPts val="0"/>
              </a:spcAft>
              <a:buNone/>
            </a:pPr>
            <a:r>
              <a:t/>
            </a:r>
            <a:endParaRPr sz="1600">
              <a:latin typeface="Proxima Nova"/>
              <a:ea typeface="Proxima Nova"/>
              <a:cs typeface="Proxima Nova"/>
              <a:sym typeface="Proxima Nova"/>
            </a:endParaRPr>
          </a:p>
          <a:p>
            <a:pPr indent="0" lvl="0" marL="0" rtl="0" algn="l">
              <a:spcBef>
                <a:spcPts val="0"/>
              </a:spcBef>
              <a:spcAft>
                <a:spcPts val="0"/>
              </a:spcAft>
              <a:buNone/>
            </a:pPr>
            <a:r>
              <a:rPr lang="en" sz="1600">
                <a:latin typeface="Proxima Nova"/>
                <a:ea typeface="Proxima Nova"/>
                <a:cs typeface="Proxima Nova"/>
                <a:sym typeface="Proxima Nova"/>
              </a:rPr>
              <a:t>The </a:t>
            </a:r>
            <a:r>
              <a:rPr lang="en" sz="1600" u="sng">
                <a:solidFill>
                  <a:schemeClr val="hlink"/>
                </a:solidFill>
                <a:latin typeface="Proxima Nova"/>
                <a:ea typeface="Proxima Nova"/>
                <a:cs typeface="Proxima Nova"/>
                <a:sym typeface="Proxima Nova"/>
                <a:hlinkClick r:id="rId3"/>
              </a:rPr>
              <a:t>Final Stage</a:t>
            </a:r>
            <a:r>
              <a:rPr lang="en" sz="1600">
                <a:latin typeface="Proxima Nova"/>
                <a:ea typeface="Proxima Nova"/>
                <a:cs typeface="Proxima Nova"/>
                <a:sym typeface="Proxima Nova"/>
              </a:rPr>
              <a:t> path tracer uses octrees to reduce rendering time by </a:t>
            </a:r>
            <a:r>
              <a:rPr lang="en" sz="1600">
                <a:latin typeface="Proxima Nova"/>
                <a:ea typeface="Proxima Nova"/>
                <a:cs typeface="Proxima Nova"/>
                <a:sym typeface="Proxima Nova"/>
              </a:rPr>
              <a:t>about</a:t>
            </a:r>
            <a:r>
              <a:rPr lang="en" sz="1600">
                <a:latin typeface="Proxima Nova"/>
                <a:ea typeface="Proxima Nova"/>
                <a:cs typeface="Proxima Nova"/>
                <a:sym typeface="Proxima Nova"/>
              </a:rPr>
              <a:t> </a:t>
            </a:r>
            <a:r>
              <a:rPr b="1" lang="en" sz="1600">
                <a:latin typeface="Proxima Nova"/>
                <a:ea typeface="Proxima Nova"/>
                <a:cs typeface="Proxima Nova"/>
                <a:sym typeface="Proxima Nova"/>
              </a:rPr>
              <a:t>100x</a:t>
            </a:r>
            <a:r>
              <a:rPr lang="en" sz="1600">
                <a:latin typeface="Proxima Nova"/>
                <a:ea typeface="Proxima Nova"/>
                <a:cs typeface="Proxima Nova"/>
                <a:sym typeface="Proxima Nova"/>
              </a:rPr>
              <a:t>, so I thought it might be interesting to explore how this was achieved.  </a:t>
            </a:r>
            <a:endParaRPr sz="1600">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6" name="Shape 826"/>
        <p:cNvGrpSpPr/>
        <p:nvPr/>
      </p:nvGrpSpPr>
      <p:grpSpPr>
        <a:xfrm>
          <a:off x="0" y="0"/>
          <a:ext cx="0" cy="0"/>
          <a:chOff x="0" y="0"/>
          <a:chExt cx="0" cy="0"/>
        </a:xfrm>
      </p:grpSpPr>
      <p:sp>
        <p:nvSpPr>
          <p:cNvPr id="827" name="Google Shape;827;p32"/>
          <p:cNvSpPr txBox="1"/>
          <p:nvPr/>
        </p:nvSpPr>
        <p:spPr>
          <a:xfrm>
            <a:off x="720905" y="1129811"/>
            <a:ext cx="7659000" cy="4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Roboto"/>
                <a:ea typeface="Roboto"/>
                <a:cs typeface="Roboto"/>
                <a:sym typeface="Roboto"/>
              </a:rPr>
              <a:t>Thus, our goal is to create an Octree class that supports the following operations:</a:t>
            </a:r>
            <a:endParaRPr sz="1600">
              <a:latin typeface="Roboto"/>
              <a:ea typeface="Roboto"/>
              <a:cs typeface="Roboto"/>
              <a:sym typeface="Roboto"/>
            </a:endParaRPr>
          </a:p>
        </p:txBody>
      </p:sp>
      <p:sp>
        <p:nvSpPr>
          <p:cNvPr id="828" name="Google Shape;828;p32"/>
          <p:cNvSpPr txBox="1"/>
          <p:nvPr/>
        </p:nvSpPr>
        <p:spPr>
          <a:xfrm>
            <a:off x="1320000" y="1926400"/>
            <a:ext cx="6823200" cy="102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Proxima Nova"/>
                <a:ea typeface="Proxima Nova"/>
                <a:cs typeface="Proxima Nova"/>
                <a:sym typeface="Proxima Nova"/>
              </a:rPr>
              <a:t>Construction</a:t>
            </a:r>
            <a:r>
              <a:rPr lang="en" sz="1600">
                <a:latin typeface="Proxima Nova"/>
                <a:ea typeface="Proxima Nova"/>
                <a:cs typeface="Proxima Nova"/>
                <a:sym typeface="Proxima Nova"/>
              </a:rPr>
              <a:t>: </a:t>
            </a:r>
            <a:r>
              <a:rPr lang="en" sz="1600">
                <a:latin typeface="Consolas"/>
                <a:ea typeface="Consolas"/>
                <a:cs typeface="Consolas"/>
                <a:sym typeface="Consolas"/>
              </a:rPr>
              <a:t>Octree::Initialize(scene)</a:t>
            </a:r>
            <a:br>
              <a:rPr lang="en" sz="1600">
                <a:latin typeface="Consolas"/>
                <a:ea typeface="Consolas"/>
                <a:cs typeface="Consolas"/>
                <a:sym typeface="Consolas"/>
              </a:rPr>
            </a:br>
            <a:endParaRPr sz="600">
              <a:latin typeface="Consolas"/>
              <a:ea typeface="Consolas"/>
              <a:cs typeface="Consolas"/>
              <a:sym typeface="Consolas"/>
            </a:endParaRPr>
          </a:p>
          <a:p>
            <a:pPr indent="0" lvl="0" marL="0" rtl="0" algn="l">
              <a:spcBef>
                <a:spcPts val="0"/>
              </a:spcBef>
              <a:spcAft>
                <a:spcPts val="0"/>
              </a:spcAft>
              <a:buNone/>
            </a:pPr>
            <a:r>
              <a:rPr lang="en" sz="1600">
                <a:latin typeface="Proxima Nova"/>
                <a:ea typeface="Proxima Nova"/>
                <a:cs typeface="Proxima Nova"/>
                <a:sym typeface="Proxima Nova"/>
              </a:rPr>
              <a:t>Initializes our octree object with scene data. Performed once during setup, or whenever the scene changes.</a:t>
            </a:r>
            <a:endParaRPr sz="1600">
              <a:latin typeface="Proxima Nova"/>
              <a:ea typeface="Proxima Nova"/>
              <a:cs typeface="Proxima Nova"/>
              <a:sym typeface="Proxima Nova"/>
            </a:endParaRPr>
          </a:p>
        </p:txBody>
      </p:sp>
      <p:sp>
        <p:nvSpPr>
          <p:cNvPr id="829" name="Google Shape;829;p32"/>
          <p:cNvSpPr txBox="1"/>
          <p:nvPr/>
        </p:nvSpPr>
        <p:spPr>
          <a:xfrm>
            <a:off x="1320000" y="3145600"/>
            <a:ext cx="6823200" cy="14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Proxima Nova"/>
                <a:ea typeface="Proxima Nova"/>
                <a:cs typeface="Proxima Nova"/>
                <a:sym typeface="Proxima Nova"/>
              </a:rPr>
              <a:t>Traversal</a:t>
            </a:r>
            <a:r>
              <a:rPr lang="en" sz="1600">
                <a:latin typeface="Proxima Nova"/>
                <a:ea typeface="Proxima Nova"/>
                <a:cs typeface="Proxima Nova"/>
                <a:sym typeface="Proxima Nova"/>
              </a:rPr>
              <a:t>: </a:t>
            </a:r>
            <a:r>
              <a:rPr lang="en" sz="1600">
                <a:latin typeface="Consolas"/>
                <a:ea typeface="Consolas"/>
                <a:cs typeface="Consolas"/>
                <a:sym typeface="Consolas"/>
              </a:rPr>
              <a:t>Octree::Trace(ray, collision)</a:t>
            </a:r>
            <a:br>
              <a:rPr lang="en" sz="1600">
                <a:latin typeface="Consolas"/>
                <a:ea typeface="Consolas"/>
                <a:cs typeface="Consolas"/>
                <a:sym typeface="Consolas"/>
              </a:rPr>
            </a:br>
            <a:endParaRPr sz="600">
              <a:latin typeface="Consolas"/>
              <a:ea typeface="Consolas"/>
              <a:cs typeface="Consolas"/>
              <a:sym typeface="Consolas"/>
            </a:endParaRPr>
          </a:p>
          <a:p>
            <a:pPr indent="0" lvl="0" marL="0" rtl="0" algn="l">
              <a:spcBef>
                <a:spcPts val="0"/>
              </a:spcBef>
              <a:spcAft>
                <a:spcPts val="0"/>
              </a:spcAft>
              <a:buNone/>
            </a:pPr>
            <a:r>
              <a:rPr lang="en" sz="1600">
                <a:latin typeface="Proxima Nova"/>
                <a:ea typeface="Proxima Nova"/>
                <a:cs typeface="Proxima Nova"/>
                <a:sym typeface="Proxima Nova"/>
              </a:rPr>
              <a:t>Efficiently checks for collisions between the ray and our scene. Stores information within </a:t>
            </a:r>
            <a:r>
              <a:rPr i="1" lang="en" sz="1600">
                <a:latin typeface="Proxima Nova"/>
                <a:ea typeface="Proxima Nova"/>
                <a:cs typeface="Proxima Nova"/>
                <a:sym typeface="Proxima Nova"/>
              </a:rPr>
              <a:t>collision parameter</a:t>
            </a:r>
            <a:r>
              <a:rPr lang="en" sz="1600">
                <a:latin typeface="Proxima Nova"/>
                <a:ea typeface="Proxima Nova"/>
                <a:cs typeface="Proxima Nova"/>
                <a:sym typeface="Proxima Nova"/>
              </a:rPr>
              <a:t> about the closest collision found, if any. Performed many times per frame.</a:t>
            </a:r>
            <a:endParaRPr sz="1600">
              <a:latin typeface="Proxima Nova"/>
              <a:ea typeface="Proxima Nova"/>
              <a:cs typeface="Proxima Nova"/>
              <a:sym typeface="Proxima Nova"/>
            </a:endParaRPr>
          </a:p>
        </p:txBody>
      </p:sp>
      <p:sp>
        <p:nvSpPr>
          <p:cNvPr id="830" name="Google Shape;830;p32"/>
          <p:cNvSpPr/>
          <p:nvPr/>
        </p:nvSpPr>
        <p:spPr>
          <a:xfrm>
            <a:off x="-9175" y="102675"/>
            <a:ext cx="11760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2"/>
          <p:cNvSpPr txBox="1"/>
          <p:nvPr/>
        </p:nvSpPr>
        <p:spPr>
          <a:xfrm>
            <a:off x="-10650" y="95075"/>
            <a:ext cx="19668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INTERFACE</a:t>
            </a:r>
            <a:endParaRPr>
              <a:solidFill>
                <a:srgbClr val="666666"/>
              </a:solidFill>
              <a:latin typeface="Proxima Nova"/>
              <a:ea typeface="Proxima Nova"/>
              <a:cs typeface="Proxima Nova"/>
              <a:sym typeface="Proxima Nova"/>
            </a:endParaRPr>
          </a:p>
        </p:txBody>
      </p:sp>
      <p:cxnSp>
        <p:nvCxnSpPr>
          <p:cNvPr id="832" name="Google Shape;832;p32"/>
          <p:cNvCxnSpPr/>
          <p:nvPr/>
        </p:nvCxnSpPr>
        <p:spPr>
          <a:xfrm>
            <a:off x="812575" y="1745114"/>
            <a:ext cx="7330500" cy="0"/>
          </a:xfrm>
          <a:prstGeom prst="straightConnector1">
            <a:avLst/>
          </a:prstGeom>
          <a:noFill/>
          <a:ln cap="flat" cmpd="sng" w="9525">
            <a:solidFill>
              <a:srgbClr val="666666"/>
            </a:solidFill>
            <a:prstDash val="dash"/>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6" name="Shape 836"/>
        <p:cNvGrpSpPr/>
        <p:nvPr/>
      </p:nvGrpSpPr>
      <p:grpSpPr>
        <a:xfrm>
          <a:off x="0" y="0"/>
          <a:ext cx="0" cy="0"/>
          <a:chOff x="0" y="0"/>
          <a:chExt cx="0" cy="0"/>
        </a:xfrm>
      </p:grpSpPr>
      <p:sp>
        <p:nvSpPr>
          <p:cNvPr id="837" name="Google Shape;837;p33"/>
          <p:cNvSpPr/>
          <p:nvPr/>
        </p:nvSpPr>
        <p:spPr>
          <a:xfrm>
            <a:off x="-9175" y="102675"/>
            <a:ext cx="22776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3"/>
          <p:cNvSpPr txBox="1"/>
          <p:nvPr/>
        </p:nvSpPr>
        <p:spPr>
          <a:xfrm>
            <a:off x="-10650" y="95075"/>
            <a:ext cx="28206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OCTREE CONSTRUCTION</a:t>
            </a:r>
            <a:endParaRPr>
              <a:solidFill>
                <a:srgbClr val="666666"/>
              </a:solidFill>
              <a:latin typeface="Proxima Nova"/>
              <a:ea typeface="Proxima Nova"/>
              <a:cs typeface="Proxima Nova"/>
              <a:sym typeface="Proxima Nova"/>
            </a:endParaRPr>
          </a:p>
        </p:txBody>
      </p:sp>
      <p:sp>
        <p:nvSpPr>
          <p:cNvPr id="839" name="Google Shape;839;p33"/>
          <p:cNvSpPr/>
          <p:nvPr/>
        </p:nvSpPr>
        <p:spPr>
          <a:xfrm>
            <a:off x="4331375" y="-8425"/>
            <a:ext cx="48126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3"/>
          <p:cNvSpPr txBox="1"/>
          <p:nvPr/>
        </p:nvSpPr>
        <p:spPr>
          <a:xfrm>
            <a:off x="4525214" y="227627"/>
            <a:ext cx="4432800" cy="47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50">
                <a:solidFill>
                  <a:srgbClr val="434343"/>
                </a:solidFill>
                <a:latin typeface="Consolas"/>
                <a:ea typeface="Consolas"/>
                <a:cs typeface="Consolas"/>
                <a:sym typeface="Consolas"/>
              </a:rPr>
              <a:t>void Octree::Initialize(scene)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allocate a root_node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for each polygon in the scene: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add the polygon to the root_node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if any of polygon’s vertices are outside of root bounds:</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expand root bounds to cover it</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call root_node.Subdivide(0)</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void OctreeNode::Subdivide(depth)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if depth &gt;= maximum allowable depth or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bounding volume is too small or</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total polycount in node bounds &lt; minimum polycount</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return</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for each child node index:</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create the node and set its bounding volume equal to</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the respective sub-volume of the current node.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for each polygon in the current node: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add it to any children that it intersects, or optionally</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split polygons along node boundaries and add pieces</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to respective child nodes</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clear all polygons out of the current node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for each child node: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call Subdivide on the child node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a:t>
            </a:r>
            <a:endParaRPr sz="950">
              <a:solidFill>
                <a:srgbClr val="434343"/>
              </a:solidFill>
              <a:latin typeface="Consolas"/>
              <a:ea typeface="Consolas"/>
              <a:cs typeface="Consolas"/>
              <a:sym typeface="Consolas"/>
            </a:endParaRPr>
          </a:p>
        </p:txBody>
      </p:sp>
      <p:sp>
        <p:nvSpPr>
          <p:cNvPr id="841" name="Google Shape;841;p33"/>
          <p:cNvSpPr txBox="1"/>
          <p:nvPr/>
        </p:nvSpPr>
        <p:spPr>
          <a:xfrm>
            <a:off x="211500" y="582675"/>
            <a:ext cx="3874500" cy="441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I</a:t>
            </a:r>
            <a:r>
              <a:rPr b="1" lang="en">
                <a:solidFill>
                  <a:srgbClr val="434343"/>
                </a:solidFill>
                <a:latin typeface="Proxima Nova"/>
                <a:ea typeface="Proxima Nova"/>
                <a:cs typeface="Proxima Nova"/>
                <a:sym typeface="Proxima Nova"/>
              </a:rPr>
              <a:t>nitialization:</a:t>
            </a:r>
            <a:br>
              <a:rPr b="1" lang="en">
                <a:solidFill>
                  <a:srgbClr val="434343"/>
                </a:solidFill>
                <a:latin typeface="Proxima Nova"/>
                <a:ea typeface="Proxima Nova"/>
                <a:cs typeface="Proxima Nova"/>
                <a:sym typeface="Proxima Nova"/>
              </a:rPr>
            </a:br>
            <a:endParaRPr b="1" sz="6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Constructs the root node and then kicks off recursive subdivision to initialize children.</a:t>
            </a:r>
            <a:endParaRPr sz="1200">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Subdivision:</a:t>
            </a:r>
            <a:br>
              <a:rPr b="1" lang="en">
                <a:solidFill>
                  <a:srgbClr val="434343"/>
                </a:solidFill>
                <a:latin typeface="Proxima Nova"/>
                <a:ea typeface="Proxima Nova"/>
                <a:cs typeface="Proxima Nova"/>
                <a:sym typeface="Proxima Nova"/>
              </a:rPr>
            </a:br>
            <a:endParaRPr b="1" sz="6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Constructs the spatial hierarchy such that:</a:t>
            </a:r>
            <a:endParaRPr sz="12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Each node has exactly zero or eight children</a:t>
            </a:r>
            <a:endParaRPr sz="12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Parent bounds is the union of </a:t>
            </a:r>
            <a:r>
              <a:rPr lang="en" sz="1200">
                <a:solidFill>
                  <a:srgbClr val="434343"/>
                </a:solidFill>
                <a:latin typeface="Proxima Nova"/>
                <a:ea typeface="Proxima Nova"/>
                <a:cs typeface="Proxima Nova"/>
                <a:sym typeface="Proxima Nova"/>
              </a:rPr>
              <a:t>its </a:t>
            </a:r>
            <a:r>
              <a:rPr lang="en" sz="1200">
                <a:solidFill>
                  <a:srgbClr val="434343"/>
                </a:solidFill>
                <a:latin typeface="Proxima Nova"/>
                <a:ea typeface="Proxima Nova"/>
                <a:cs typeface="Proxima Nova"/>
                <a:sym typeface="Proxima Nova"/>
              </a:rPr>
              <a:t>child node bounds</a:t>
            </a:r>
            <a:endParaRPr sz="12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Polygons are only referenced by leaf nodes</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Halt subdivision when node volume becomes too small, node manages a small number of polygons, or we reach maximum tree depth.</a:t>
            </a:r>
            <a:endParaRPr sz="1200">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Optimizations:</a:t>
            </a:r>
            <a:br>
              <a:rPr b="1" lang="en">
                <a:solidFill>
                  <a:srgbClr val="434343"/>
                </a:solidFill>
                <a:latin typeface="Proxima Nova"/>
                <a:ea typeface="Proxima Nova"/>
                <a:cs typeface="Proxima Nova"/>
                <a:sym typeface="Proxima Nova"/>
              </a:rPr>
            </a:br>
            <a:endParaRPr b="1" sz="6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Avoid empty child nodes</a:t>
            </a:r>
            <a:endParaRPr sz="12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Split polygons along node boundaries</a:t>
            </a:r>
            <a:endParaRPr sz="12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Multi-threaded construction</a:t>
            </a:r>
            <a:endParaRPr sz="12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Be careful with memory management of polygons</a:t>
            </a:r>
            <a:endParaRPr sz="1200">
              <a:solidFill>
                <a:srgbClr val="434343"/>
              </a:solidFill>
              <a:latin typeface="Proxima Nova"/>
              <a:ea typeface="Proxima Nova"/>
              <a:cs typeface="Proxima Nova"/>
              <a:sym typeface="Proxima Nova"/>
            </a:endParaRPr>
          </a:p>
        </p:txBody>
      </p:sp>
      <p:cxnSp>
        <p:nvCxnSpPr>
          <p:cNvPr id="842" name="Google Shape;842;p33"/>
          <p:cNvCxnSpPr/>
          <p:nvPr/>
        </p:nvCxnSpPr>
        <p:spPr>
          <a:xfrm>
            <a:off x="4339840" y="0"/>
            <a:ext cx="0" cy="513510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6" name="Shape 846"/>
        <p:cNvGrpSpPr/>
        <p:nvPr/>
      </p:nvGrpSpPr>
      <p:grpSpPr>
        <a:xfrm>
          <a:off x="0" y="0"/>
          <a:ext cx="0" cy="0"/>
          <a:chOff x="0" y="0"/>
          <a:chExt cx="0" cy="0"/>
        </a:xfrm>
      </p:grpSpPr>
      <p:sp>
        <p:nvSpPr>
          <p:cNvPr id="847" name="Google Shape;847;p34"/>
          <p:cNvSpPr/>
          <p:nvPr/>
        </p:nvSpPr>
        <p:spPr>
          <a:xfrm>
            <a:off x="-9175" y="102675"/>
            <a:ext cx="11760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4"/>
          <p:cNvSpPr txBox="1"/>
          <p:nvPr/>
        </p:nvSpPr>
        <p:spPr>
          <a:xfrm>
            <a:off x="-10650" y="95075"/>
            <a:ext cx="19668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TRAVERSAL</a:t>
            </a:r>
            <a:endParaRPr>
              <a:solidFill>
                <a:srgbClr val="666666"/>
              </a:solidFill>
              <a:latin typeface="Proxima Nova"/>
              <a:ea typeface="Proxima Nova"/>
              <a:cs typeface="Proxima Nova"/>
              <a:sym typeface="Proxima Nova"/>
            </a:endParaRPr>
          </a:p>
        </p:txBody>
      </p:sp>
      <p:sp>
        <p:nvSpPr>
          <p:cNvPr id="849" name="Google Shape;849;p34"/>
          <p:cNvSpPr txBox="1"/>
          <p:nvPr/>
        </p:nvSpPr>
        <p:spPr>
          <a:xfrm>
            <a:off x="1624368" y="2384197"/>
            <a:ext cx="6050100" cy="131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Recursively test nodes, beginning with the root. If a collision is detected against the current node bounds, recursively test every child. Maintain a running knowledge of the closest collision found.</a:t>
            </a:r>
            <a:endParaRPr sz="1600">
              <a:latin typeface="Proxima Nova"/>
              <a:ea typeface="Proxima Nova"/>
              <a:cs typeface="Proxima Nova"/>
              <a:sym typeface="Proxima Nova"/>
            </a:endParaRPr>
          </a:p>
        </p:txBody>
      </p:sp>
      <p:sp>
        <p:nvSpPr>
          <p:cNvPr id="850" name="Google Shape;850;p34"/>
          <p:cNvSpPr/>
          <p:nvPr/>
        </p:nvSpPr>
        <p:spPr>
          <a:xfrm>
            <a:off x="1556679" y="2229800"/>
            <a:ext cx="392100" cy="46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4"/>
          <p:cNvSpPr txBox="1"/>
          <p:nvPr/>
        </p:nvSpPr>
        <p:spPr>
          <a:xfrm>
            <a:off x="1469525" y="1682925"/>
            <a:ext cx="6406800" cy="524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latin typeface="Proxima Nova"/>
                <a:ea typeface="Proxima Nova"/>
                <a:cs typeface="Proxima Nova"/>
                <a:sym typeface="Proxima Nova"/>
              </a:rPr>
              <a:t>Attempt 1</a:t>
            </a:r>
            <a:r>
              <a:rPr lang="en" sz="1800">
                <a:solidFill>
                  <a:schemeClr val="dk1"/>
                </a:solidFill>
                <a:latin typeface="Proxima Nova"/>
                <a:ea typeface="Proxima Nova"/>
                <a:cs typeface="Proxima Nova"/>
                <a:sym typeface="Proxima Nova"/>
              </a:rPr>
              <a:t>: </a:t>
            </a:r>
            <a:r>
              <a:rPr lang="en" sz="1800">
                <a:solidFill>
                  <a:schemeClr val="dk1"/>
                </a:solidFill>
                <a:latin typeface="Proxima Nova"/>
                <a:ea typeface="Proxima Nova"/>
                <a:cs typeface="Proxima Nova"/>
                <a:sym typeface="Proxima Nova"/>
              </a:rPr>
              <a:t>naïve </a:t>
            </a:r>
            <a:r>
              <a:rPr lang="en" sz="1800">
                <a:solidFill>
                  <a:schemeClr val="dk1"/>
                </a:solidFill>
                <a:latin typeface="Proxima Nova"/>
                <a:ea typeface="Proxima Nova"/>
                <a:cs typeface="Proxima Nova"/>
                <a:sym typeface="Proxima Nova"/>
              </a:rPr>
              <a:t>top/down traversal</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5" name="Shape 855"/>
        <p:cNvGrpSpPr/>
        <p:nvPr/>
      </p:nvGrpSpPr>
      <p:grpSpPr>
        <a:xfrm>
          <a:off x="0" y="0"/>
          <a:ext cx="0" cy="0"/>
          <a:chOff x="0" y="0"/>
          <a:chExt cx="0" cy="0"/>
        </a:xfrm>
      </p:grpSpPr>
      <p:sp>
        <p:nvSpPr>
          <p:cNvPr id="856" name="Google Shape;856;p35"/>
          <p:cNvSpPr/>
          <p:nvPr/>
        </p:nvSpPr>
        <p:spPr>
          <a:xfrm>
            <a:off x="4331375" y="-8425"/>
            <a:ext cx="48126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7" name="Google Shape;857;p35"/>
          <p:cNvCxnSpPr/>
          <p:nvPr/>
        </p:nvCxnSpPr>
        <p:spPr>
          <a:xfrm>
            <a:off x="4339840" y="0"/>
            <a:ext cx="0" cy="5135100"/>
          </a:xfrm>
          <a:prstGeom prst="straightConnector1">
            <a:avLst/>
          </a:prstGeom>
          <a:noFill/>
          <a:ln cap="flat" cmpd="sng" w="9525">
            <a:solidFill>
              <a:srgbClr val="CCCCCC"/>
            </a:solidFill>
            <a:prstDash val="solid"/>
            <a:round/>
            <a:headEnd len="med" w="med" type="none"/>
            <a:tailEnd len="med" w="med" type="none"/>
          </a:ln>
        </p:spPr>
      </p:cxnSp>
      <p:sp>
        <p:nvSpPr>
          <p:cNvPr id="858" name="Google Shape;858;p35"/>
          <p:cNvSpPr/>
          <p:nvPr/>
        </p:nvSpPr>
        <p:spPr>
          <a:xfrm>
            <a:off x="-9175" y="102675"/>
            <a:ext cx="21462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5"/>
          <p:cNvSpPr txBox="1"/>
          <p:nvPr/>
        </p:nvSpPr>
        <p:spPr>
          <a:xfrm>
            <a:off x="-10650" y="95075"/>
            <a:ext cx="21462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TOP/DOWN TRAVERSAL</a:t>
            </a:r>
            <a:endParaRPr>
              <a:solidFill>
                <a:srgbClr val="666666"/>
              </a:solidFill>
              <a:latin typeface="Proxima Nova"/>
              <a:ea typeface="Proxima Nova"/>
              <a:cs typeface="Proxima Nova"/>
              <a:sym typeface="Proxima Nova"/>
            </a:endParaRPr>
          </a:p>
        </p:txBody>
      </p:sp>
      <p:sp>
        <p:nvSpPr>
          <p:cNvPr id="860" name="Google Shape;860;p35"/>
          <p:cNvSpPr txBox="1"/>
          <p:nvPr/>
        </p:nvSpPr>
        <p:spPr>
          <a:xfrm>
            <a:off x="4483650" y="196455"/>
            <a:ext cx="4432800" cy="47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50">
                <a:solidFill>
                  <a:srgbClr val="434343"/>
                </a:solidFill>
                <a:latin typeface="Consolas"/>
                <a:ea typeface="Consolas"/>
                <a:cs typeface="Consolas"/>
                <a:sym typeface="Consolas"/>
              </a:rPr>
              <a:t>void</a:t>
            </a:r>
            <a:r>
              <a:rPr lang="en" sz="950">
                <a:solidFill>
                  <a:srgbClr val="434343"/>
                </a:solidFill>
                <a:latin typeface="Consolas"/>
                <a:ea typeface="Consolas"/>
                <a:cs typeface="Consolas"/>
                <a:sym typeface="Consolas"/>
              </a:rPr>
              <a:t> Octree::Trace(ray, collision)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root_node.Trace(ray, collision)</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void OctreeNode::Trace(ray, collision)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if ray does not intersect node bounds:</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return</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if a collision has already been detected and it’s closer</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than the ray entry point into this node: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return</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if node is a leaf:</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a:t>
            </a:r>
            <a:r>
              <a:rPr lang="en" sz="950">
                <a:solidFill>
                  <a:srgbClr val="434343"/>
                </a:solidFill>
                <a:latin typeface="Consolas"/>
                <a:ea typeface="Consolas"/>
                <a:cs typeface="Consolas"/>
                <a:sym typeface="Consolas"/>
              </a:rPr>
              <a:t>for each polygon in node:</a:t>
            </a:r>
            <a:endParaRPr sz="95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434343"/>
                </a:solidFill>
                <a:latin typeface="Consolas"/>
                <a:ea typeface="Consolas"/>
                <a:cs typeface="Consolas"/>
                <a:sym typeface="Consolas"/>
              </a:rPr>
              <a:t>      if ray intersects polygon:</a:t>
            </a:r>
            <a:endParaRPr sz="95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434343"/>
                </a:solidFill>
                <a:latin typeface="Consolas"/>
                <a:ea typeface="Consolas"/>
                <a:cs typeface="Consolas"/>
                <a:sym typeface="Consolas"/>
              </a:rPr>
              <a:t>        if intersection is closer to ray origin than collision:</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update collision with current intersection</a:t>
            </a:r>
            <a:endParaRPr sz="95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434343"/>
                </a:solidFill>
                <a:latin typeface="Consolas"/>
                <a:ea typeface="Consolas"/>
                <a:cs typeface="Consolas"/>
                <a:sym typeface="Consolas"/>
              </a:rPr>
              <a:t>  else: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for each child_node: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child_node.Trace(ray, collision)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a:t>
            </a:r>
            <a:endParaRPr sz="950">
              <a:solidFill>
                <a:srgbClr val="434343"/>
              </a:solidFill>
              <a:latin typeface="Consolas"/>
              <a:ea typeface="Consolas"/>
              <a:cs typeface="Consolas"/>
              <a:sym typeface="Consolas"/>
            </a:endParaRPr>
          </a:p>
        </p:txBody>
      </p:sp>
      <p:sp>
        <p:nvSpPr>
          <p:cNvPr id="861" name="Google Shape;861;p35"/>
          <p:cNvSpPr txBox="1"/>
          <p:nvPr/>
        </p:nvSpPr>
        <p:spPr>
          <a:xfrm>
            <a:off x="211500" y="735073"/>
            <a:ext cx="3874500" cy="418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434343"/>
                </a:solidFill>
                <a:latin typeface="Proxima Nova"/>
                <a:ea typeface="Proxima Nova"/>
                <a:cs typeface="Proxima Nova"/>
                <a:sym typeface="Proxima Nova"/>
              </a:rPr>
              <a:t>Conditions:</a:t>
            </a:r>
            <a:endParaRPr b="1">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A node is considered a leaf if it contains any polygons. Non-leaf nodes will not reference any polygons.</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a:solidFill>
                  <a:srgbClr val="434343"/>
                </a:solidFill>
                <a:latin typeface="Proxima Nova"/>
                <a:ea typeface="Proxima Nova"/>
                <a:cs typeface="Proxima Nova"/>
                <a:sym typeface="Proxima Nova"/>
              </a:rPr>
              <a:t>Process:</a:t>
            </a:r>
            <a:endParaRPr b="1">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Start at the root and check it’s children only if the ray intersects the root bounds. Recursively repeat this process for children, and keep track of the best collision (closest to the ray origin) encountered.</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a:solidFill>
                  <a:srgbClr val="434343"/>
                </a:solidFill>
                <a:latin typeface="Proxima Nova"/>
                <a:ea typeface="Proxima Nova"/>
                <a:cs typeface="Proxima Nova"/>
                <a:sym typeface="Proxima Nova"/>
              </a:rPr>
              <a:t>Issues:</a:t>
            </a:r>
            <a:endParaRPr b="1">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We traverse child nodes in a fixed order</a:t>
            </a:r>
            <a:endParaRPr sz="12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We check every child, even if the nearest collision has already been found</a:t>
            </a:r>
            <a:endParaRPr sz="1200">
              <a:solidFill>
                <a:srgbClr val="434343"/>
              </a:solidFill>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5" name="Shape 865"/>
        <p:cNvGrpSpPr/>
        <p:nvPr/>
      </p:nvGrpSpPr>
      <p:grpSpPr>
        <a:xfrm>
          <a:off x="0" y="0"/>
          <a:ext cx="0" cy="0"/>
          <a:chOff x="0" y="0"/>
          <a:chExt cx="0" cy="0"/>
        </a:xfrm>
      </p:grpSpPr>
      <p:sp>
        <p:nvSpPr>
          <p:cNvPr id="866" name="Google Shape;866;p36"/>
          <p:cNvSpPr/>
          <p:nvPr/>
        </p:nvSpPr>
        <p:spPr>
          <a:xfrm>
            <a:off x="-9175" y="102675"/>
            <a:ext cx="11760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6"/>
          <p:cNvSpPr txBox="1"/>
          <p:nvPr/>
        </p:nvSpPr>
        <p:spPr>
          <a:xfrm>
            <a:off x="-10650" y="95075"/>
            <a:ext cx="19668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TRAVERSAL</a:t>
            </a:r>
            <a:endParaRPr>
              <a:solidFill>
                <a:srgbClr val="666666"/>
              </a:solidFill>
              <a:latin typeface="Proxima Nova"/>
              <a:ea typeface="Proxima Nova"/>
              <a:cs typeface="Proxima Nova"/>
              <a:sym typeface="Proxima Nova"/>
            </a:endParaRPr>
          </a:p>
        </p:txBody>
      </p:sp>
      <p:sp>
        <p:nvSpPr>
          <p:cNvPr id="868" name="Google Shape;868;p36"/>
          <p:cNvSpPr txBox="1"/>
          <p:nvPr/>
        </p:nvSpPr>
        <p:spPr>
          <a:xfrm>
            <a:off x="1624375" y="2384201"/>
            <a:ext cx="6050100" cy="182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Proxima Nova"/>
                <a:ea typeface="Proxima Nova"/>
                <a:cs typeface="Proxima Nova"/>
                <a:sym typeface="Proxima Nova"/>
              </a:rPr>
              <a:t>Recursively test nodes, beginning with the root. If collision detected against current node bounds, recursively test each child using front-to-back order from the ray origin. </a:t>
            </a:r>
            <a:endParaRPr sz="16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Proxima Nova"/>
                <a:ea typeface="Proxima Nova"/>
                <a:cs typeface="Proxima Nova"/>
                <a:sym typeface="Proxima Nova"/>
              </a:rPr>
              <a:t>Halt the entire process once a collision is found.</a:t>
            </a:r>
            <a:endParaRPr sz="1600">
              <a:latin typeface="Proxima Nova"/>
              <a:ea typeface="Proxima Nova"/>
              <a:cs typeface="Proxima Nova"/>
              <a:sym typeface="Proxima Nova"/>
            </a:endParaRPr>
          </a:p>
        </p:txBody>
      </p:sp>
      <p:sp>
        <p:nvSpPr>
          <p:cNvPr id="869" name="Google Shape;869;p36"/>
          <p:cNvSpPr/>
          <p:nvPr/>
        </p:nvSpPr>
        <p:spPr>
          <a:xfrm>
            <a:off x="1556679" y="2229800"/>
            <a:ext cx="392100" cy="46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6"/>
          <p:cNvSpPr txBox="1"/>
          <p:nvPr/>
        </p:nvSpPr>
        <p:spPr>
          <a:xfrm>
            <a:off x="1469525" y="1682925"/>
            <a:ext cx="6257100" cy="524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latin typeface="Proxima Nova"/>
                <a:ea typeface="Proxima Nova"/>
                <a:cs typeface="Proxima Nova"/>
                <a:sym typeface="Proxima Nova"/>
              </a:rPr>
              <a:t>A</a:t>
            </a:r>
            <a:r>
              <a:rPr b="1" lang="en" sz="1800">
                <a:solidFill>
                  <a:schemeClr val="dk1"/>
                </a:solidFill>
                <a:latin typeface="Proxima Nova"/>
                <a:ea typeface="Proxima Nova"/>
                <a:cs typeface="Proxima Nova"/>
                <a:sym typeface="Proxima Nova"/>
              </a:rPr>
              <a:t>ttempt 2</a:t>
            </a:r>
            <a:r>
              <a:rPr lang="en" sz="1800">
                <a:solidFill>
                  <a:schemeClr val="dk1"/>
                </a:solidFill>
                <a:latin typeface="Proxima Nova"/>
                <a:ea typeface="Proxima Nova"/>
                <a:cs typeface="Proxima Nova"/>
                <a:sym typeface="Proxima Nova"/>
              </a:rPr>
              <a:t>: top/down with distance sorted siblings</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4" name="Shape 874"/>
        <p:cNvGrpSpPr/>
        <p:nvPr/>
      </p:nvGrpSpPr>
      <p:grpSpPr>
        <a:xfrm>
          <a:off x="0" y="0"/>
          <a:ext cx="0" cy="0"/>
          <a:chOff x="0" y="0"/>
          <a:chExt cx="0" cy="0"/>
        </a:xfrm>
      </p:grpSpPr>
      <p:sp>
        <p:nvSpPr>
          <p:cNvPr id="875" name="Google Shape;875;p37"/>
          <p:cNvSpPr/>
          <p:nvPr/>
        </p:nvSpPr>
        <p:spPr>
          <a:xfrm>
            <a:off x="4331375" y="-8425"/>
            <a:ext cx="48126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76" name="Google Shape;876;p37"/>
          <p:cNvCxnSpPr/>
          <p:nvPr/>
        </p:nvCxnSpPr>
        <p:spPr>
          <a:xfrm>
            <a:off x="4339840" y="0"/>
            <a:ext cx="0" cy="5135100"/>
          </a:xfrm>
          <a:prstGeom prst="straightConnector1">
            <a:avLst/>
          </a:prstGeom>
          <a:noFill/>
          <a:ln cap="flat" cmpd="sng" w="9525">
            <a:solidFill>
              <a:srgbClr val="CCCCCC"/>
            </a:solidFill>
            <a:prstDash val="solid"/>
            <a:round/>
            <a:headEnd len="med" w="med" type="none"/>
            <a:tailEnd len="med" w="med" type="none"/>
          </a:ln>
        </p:spPr>
      </p:cxnSp>
      <p:sp>
        <p:nvSpPr>
          <p:cNvPr id="877" name="Google Shape;877;p37"/>
          <p:cNvSpPr/>
          <p:nvPr/>
        </p:nvSpPr>
        <p:spPr>
          <a:xfrm>
            <a:off x="-9175" y="102675"/>
            <a:ext cx="25785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7"/>
          <p:cNvSpPr txBox="1"/>
          <p:nvPr/>
        </p:nvSpPr>
        <p:spPr>
          <a:xfrm>
            <a:off x="-10650" y="95075"/>
            <a:ext cx="25785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SORTED SIBLING TRAVERSAL</a:t>
            </a:r>
            <a:endParaRPr>
              <a:solidFill>
                <a:srgbClr val="666666"/>
              </a:solidFill>
              <a:latin typeface="Proxima Nova"/>
              <a:ea typeface="Proxima Nova"/>
              <a:cs typeface="Proxima Nova"/>
              <a:sym typeface="Proxima Nova"/>
            </a:endParaRPr>
          </a:p>
        </p:txBody>
      </p:sp>
      <p:sp>
        <p:nvSpPr>
          <p:cNvPr id="879" name="Google Shape;879;p37"/>
          <p:cNvSpPr txBox="1"/>
          <p:nvPr/>
        </p:nvSpPr>
        <p:spPr>
          <a:xfrm>
            <a:off x="4483650" y="196455"/>
            <a:ext cx="4432800" cy="47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50">
                <a:solidFill>
                  <a:srgbClr val="999999"/>
                </a:solidFill>
                <a:latin typeface="Consolas"/>
                <a:ea typeface="Consolas"/>
                <a:cs typeface="Consolas"/>
                <a:sym typeface="Consolas"/>
              </a:rPr>
              <a:t>void Octree::Trace(ray, collision) {</a:t>
            </a:r>
            <a:endParaRPr sz="950">
              <a:solidFill>
                <a:srgbClr val="999999"/>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999999"/>
                </a:solidFill>
                <a:latin typeface="Consolas"/>
                <a:ea typeface="Consolas"/>
                <a:cs typeface="Consolas"/>
                <a:sym typeface="Consolas"/>
              </a:rPr>
              <a:t>  root_node.Trace(ray, collision)</a:t>
            </a:r>
            <a:endParaRPr sz="950">
              <a:solidFill>
                <a:srgbClr val="999999"/>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999999"/>
                </a:solidFill>
                <a:latin typeface="Consolas"/>
                <a:ea typeface="Consolas"/>
                <a:cs typeface="Consolas"/>
                <a:sym typeface="Consolas"/>
              </a:rPr>
              <a:t>}</a:t>
            </a:r>
            <a:endParaRPr sz="950">
              <a:solidFill>
                <a:srgbClr val="999999"/>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sz="950">
              <a:solidFill>
                <a:srgbClr val="999999"/>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999999"/>
                </a:solidFill>
                <a:latin typeface="Consolas"/>
                <a:ea typeface="Consolas"/>
                <a:cs typeface="Consolas"/>
                <a:sym typeface="Consolas"/>
              </a:rPr>
              <a:t>void OctreeNode::Trace(ray, collision) {</a:t>
            </a:r>
            <a:endParaRPr sz="950">
              <a:solidFill>
                <a:srgbClr val="999999"/>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999999"/>
                </a:solidFill>
                <a:latin typeface="Consolas"/>
                <a:ea typeface="Consolas"/>
                <a:cs typeface="Consolas"/>
                <a:sym typeface="Consolas"/>
              </a:rPr>
              <a:t>  if ray does not intersect node bounds:</a:t>
            </a:r>
            <a:endParaRPr sz="950">
              <a:solidFill>
                <a:srgbClr val="999999"/>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999999"/>
                </a:solidFill>
                <a:latin typeface="Consolas"/>
                <a:ea typeface="Consolas"/>
                <a:cs typeface="Consolas"/>
                <a:sym typeface="Consolas"/>
              </a:rPr>
              <a:t>    return</a:t>
            </a:r>
            <a:endParaRPr sz="950">
              <a:solidFill>
                <a:srgbClr val="999999"/>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sz="950">
              <a:solidFill>
                <a:srgbClr val="999999"/>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999999"/>
                </a:solidFill>
                <a:latin typeface="Consolas"/>
                <a:ea typeface="Consolas"/>
                <a:cs typeface="Consolas"/>
                <a:sym typeface="Consolas"/>
              </a:rPr>
              <a:t>  if a collision has already been detected and it’s closer</a:t>
            </a:r>
            <a:endParaRPr sz="950">
              <a:solidFill>
                <a:srgbClr val="999999"/>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999999"/>
                </a:solidFill>
                <a:latin typeface="Consolas"/>
                <a:ea typeface="Consolas"/>
                <a:cs typeface="Consolas"/>
                <a:sym typeface="Consolas"/>
              </a:rPr>
              <a:t>      than the ray entry point into this node:</a:t>
            </a:r>
            <a:endParaRPr sz="950">
              <a:solidFill>
                <a:srgbClr val="999999"/>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999999"/>
                </a:solidFill>
                <a:latin typeface="Consolas"/>
                <a:ea typeface="Consolas"/>
                <a:cs typeface="Consolas"/>
                <a:sym typeface="Consolas"/>
              </a:rPr>
              <a:t>    return</a:t>
            </a:r>
            <a:endParaRPr sz="950">
              <a:solidFill>
                <a:srgbClr val="999999"/>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sz="950">
              <a:solidFill>
                <a:srgbClr val="999999"/>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999999"/>
                </a:solidFill>
                <a:latin typeface="Consolas"/>
                <a:ea typeface="Consolas"/>
                <a:cs typeface="Consolas"/>
                <a:sym typeface="Consolas"/>
              </a:rPr>
              <a:t>  if node is a leaf:</a:t>
            </a:r>
            <a:endParaRPr sz="950">
              <a:solidFill>
                <a:srgbClr val="999999"/>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999999"/>
                </a:solidFill>
                <a:latin typeface="Consolas"/>
                <a:ea typeface="Consolas"/>
                <a:cs typeface="Consolas"/>
                <a:sym typeface="Consolas"/>
              </a:rPr>
              <a:t>    for each polygon in node:</a:t>
            </a:r>
            <a:endParaRPr sz="950">
              <a:solidFill>
                <a:srgbClr val="999999"/>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999999"/>
                </a:solidFill>
                <a:latin typeface="Consolas"/>
                <a:ea typeface="Consolas"/>
                <a:cs typeface="Consolas"/>
                <a:sym typeface="Consolas"/>
              </a:rPr>
              <a:t>      if ray intersects polygon:</a:t>
            </a:r>
            <a:endParaRPr sz="950">
              <a:solidFill>
                <a:srgbClr val="999999"/>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999999"/>
                </a:solidFill>
                <a:latin typeface="Consolas"/>
                <a:ea typeface="Consolas"/>
                <a:cs typeface="Consolas"/>
                <a:sym typeface="Consolas"/>
              </a:rPr>
              <a:t>        if intersection is closer to ray origin than collision:</a:t>
            </a:r>
            <a:endParaRPr sz="950">
              <a:solidFill>
                <a:srgbClr val="999999"/>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999999"/>
                </a:solidFill>
                <a:latin typeface="Consolas"/>
                <a:ea typeface="Consolas"/>
                <a:cs typeface="Consolas"/>
                <a:sym typeface="Consolas"/>
              </a:rPr>
              <a:t>          update collision with current intersection</a:t>
            </a:r>
            <a:endParaRPr sz="950">
              <a:solidFill>
                <a:srgbClr val="999999"/>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else: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for i = 0, i &lt; 4, ++i:</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determine nearest untested node to the ray origin</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call node.Trace(ray, collision)</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if collision detected:</a:t>
            </a:r>
            <a:endParaRPr sz="95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434343"/>
                </a:solidFill>
                <a:latin typeface="Consolas"/>
                <a:ea typeface="Consolas"/>
                <a:cs typeface="Consolas"/>
                <a:sym typeface="Consolas"/>
              </a:rPr>
              <a:t>        break</a:t>
            </a:r>
            <a:endParaRPr sz="95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50">
                <a:solidFill>
                  <a:srgbClr val="434343"/>
                </a:solidFill>
                <a:latin typeface="Consolas"/>
                <a:ea typeface="Consolas"/>
                <a:cs typeface="Consolas"/>
                <a:sym typeface="Consolas"/>
              </a:rPr>
              <a:t>}</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p:txBody>
      </p:sp>
      <p:sp>
        <p:nvSpPr>
          <p:cNvPr id="880" name="Google Shape;880;p37"/>
          <p:cNvSpPr txBox="1"/>
          <p:nvPr/>
        </p:nvSpPr>
        <p:spPr>
          <a:xfrm>
            <a:off x="211500" y="735073"/>
            <a:ext cx="3874500" cy="41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Process</a:t>
            </a:r>
            <a:r>
              <a:rPr b="1" lang="en">
                <a:solidFill>
                  <a:srgbClr val="434343"/>
                </a:solidFill>
                <a:latin typeface="Proxima Nova"/>
                <a:ea typeface="Proxima Nova"/>
                <a:cs typeface="Proxima Nova"/>
                <a:sym typeface="Proxima Nova"/>
              </a:rPr>
              <a:t>:</a:t>
            </a:r>
            <a:br>
              <a:rPr b="1" lang="en">
                <a:solidFill>
                  <a:srgbClr val="434343"/>
                </a:solidFill>
                <a:latin typeface="Proxima Nova"/>
                <a:ea typeface="Proxima Nova"/>
                <a:cs typeface="Proxima Nova"/>
                <a:sym typeface="Proxima Nova"/>
              </a:rPr>
            </a:br>
            <a:endParaRPr b="1" sz="6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Start at the root and check it’s children only if the ray intersects the root bounds.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When checking non-leaf children, begin with the child closest to the ray origin, and then test progressively farther child nodes. If a collision is detected within a leaf node, halt the entire process.</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We check at most 4 children of any given node. If a collision is not detected in the nearest 4 nodes, there won’t be a collision in the remaining 4 either.</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0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0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0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0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0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0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0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i="1" lang="en" sz="1200">
                <a:solidFill>
                  <a:srgbClr val="CC4125"/>
                </a:solidFill>
                <a:latin typeface="Proxima Nova"/>
                <a:ea typeface="Proxima Nova"/>
                <a:cs typeface="Proxima Nova"/>
                <a:sym typeface="Proxima Nova"/>
              </a:rPr>
              <a:t>But how do we know the order to process child nodes?</a:t>
            </a:r>
            <a:endParaRPr i="1" sz="1200">
              <a:solidFill>
                <a:srgbClr val="CC4125"/>
              </a:solidFill>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4" name="Shape 884"/>
        <p:cNvGrpSpPr/>
        <p:nvPr/>
      </p:nvGrpSpPr>
      <p:grpSpPr>
        <a:xfrm>
          <a:off x="0" y="0"/>
          <a:ext cx="0" cy="0"/>
          <a:chOff x="0" y="0"/>
          <a:chExt cx="0" cy="0"/>
        </a:xfrm>
      </p:grpSpPr>
      <p:sp>
        <p:nvSpPr>
          <p:cNvPr id="885" name="Google Shape;885;p38"/>
          <p:cNvSpPr txBox="1"/>
          <p:nvPr/>
        </p:nvSpPr>
        <p:spPr>
          <a:xfrm>
            <a:off x="642600" y="1117350"/>
            <a:ext cx="7791300" cy="342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600">
                <a:solidFill>
                  <a:srgbClr val="CC4125"/>
                </a:solidFill>
                <a:latin typeface="Proxima Nova"/>
                <a:ea typeface="Proxima Nova"/>
                <a:cs typeface="Proxima Nova"/>
                <a:sym typeface="Proxima Nova"/>
              </a:rPr>
              <a:t>Two key steps for determining the proper traversal order of child nodes:</a:t>
            </a:r>
            <a:endParaRPr b="1" i="1" sz="1600">
              <a:solidFill>
                <a:srgbClr val="CC4125"/>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i="1" sz="1200">
              <a:solidFill>
                <a:srgbClr val="434343"/>
              </a:solidFill>
              <a:latin typeface="Proxima Nova"/>
              <a:ea typeface="Proxima Nova"/>
              <a:cs typeface="Proxima Nova"/>
              <a:sym typeface="Proxima Nova"/>
            </a:endParaRPr>
          </a:p>
          <a:p>
            <a:pPr indent="-330200" lvl="0" marL="457200" marR="0" rtl="0" algn="l">
              <a:lnSpc>
                <a:spcPct val="150000"/>
              </a:lnSpc>
              <a:spcBef>
                <a:spcPts val="0"/>
              </a:spcBef>
              <a:spcAft>
                <a:spcPts val="0"/>
              </a:spcAft>
              <a:buClr>
                <a:srgbClr val="434343"/>
              </a:buClr>
              <a:buSzPts val="1600"/>
              <a:buFont typeface="Proxima Nova"/>
              <a:buChar char="❏"/>
            </a:pPr>
            <a:r>
              <a:rPr lang="en" sz="1600">
                <a:solidFill>
                  <a:srgbClr val="434343"/>
                </a:solidFill>
                <a:latin typeface="Proxima Nova"/>
                <a:ea typeface="Proxima Nova"/>
                <a:cs typeface="Proxima Nova"/>
                <a:sym typeface="Proxima Nova"/>
              </a:rPr>
              <a:t>Finding the closest child node to a given point (often the ray origin)</a:t>
            </a:r>
            <a:endParaRPr sz="1600">
              <a:solidFill>
                <a:srgbClr val="434343"/>
              </a:solidFill>
              <a:latin typeface="Proxima Nova"/>
              <a:ea typeface="Proxima Nova"/>
              <a:cs typeface="Proxima Nova"/>
              <a:sym typeface="Proxima Nova"/>
            </a:endParaRPr>
          </a:p>
          <a:p>
            <a:pPr indent="-330200" lvl="0" marL="457200" marR="0" rtl="0" algn="l">
              <a:lnSpc>
                <a:spcPct val="150000"/>
              </a:lnSpc>
              <a:spcBef>
                <a:spcPts val="0"/>
              </a:spcBef>
              <a:spcAft>
                <a:spcPts val="0"/>
              </a:spcAft>
              <a:buClr>
                <a:srgbClr val="434343"/>
              </a:buClr>
              <a:buSzPts val="1600"/>
              <a:buFont typeface="Proxima Nova"/>
              <a:buChar char="❏"/>
            </a:pPr>
            <a:r>
              <a:rPr lang="en" sz="1600">
                <a:solidFill>
                  <a:srgbClr val="434343"/>
                </a:solidFill>
                <a:latin typeface="Proxima Nova"/>
                <a:ea typeface="Proxima Nova"/>
                <a:cs typeface="Proxima Nova"/>
                <a:sym typeface="Proxima Nova"/>
              </a:rPr>
              <a:t>Finding the next nearest untested child node </a:t>
            </a:r>
            <a:endParaRPr sz="1600">
              <a:solidFill>
                <a:srgbClr val="434343"/>
              </a:solidFill>
              <a:latin typeface="Proxima Nova"/>
              <a:ea typeface="Proxima Nova"/>
              <a:cs typeface="Proxima Nova"/>
              <a:sym typeface="Proxima Nova"/>
            </a:endParaRPr>
          </a:p>
          <a:p>
            <a:pPr indent="0" lvl="0" marL="0" marR="0" rtl="0" algn="l">
              <a:lnSpc>
                <a:spcPct val="150000"/>
              </a:lnSpc>
              <a:spcBef>
                <a:spcPts val="0"/>
              </a:spcBef>
              <a:spcAft>
                <a:spcPts val="0"/>
              </a:spcAft>
              <a:buNone/>
            </a:pPr>
            <a:r>
              <a:t/>
            </a:r>
            <a:endParaRPr sz="16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i="1" lang="en" sz="1600">
                <a:solidFill>
                  <a:srgbClr val="434343"/>
                </a:solidFill>
                <a:latin typeface="Proxima Nova"/>
                <a:ea typeface="Proxima Nova"/>
                <a:cs typeface="Proxima Nova"/>
                <a:sym typeface="Proxima Nova"/>
              </a:rPr>
              <a:t>Cases to consider:</a:t>
            </a:r>
            <a:br>
              <a:rPr b="1" i="1" lang="en" sz="1600">
                <a:solidFill>
                  <a:srgbClr val="434343"/>
                </a:solidFill>
                <a:latin typeface="Proxima Nova"/>
                <a:ea typeface="Proxima Nova"/>
                <a:cs typeface="Proxima Nova"/>
                <a:sym typeface="Proxima Nova"/>
              </a:rPr>
            </a:br>
            <a:endParaRPr b="1" i="1" sz="800">
              <a:solidFill>
                <a:srgbClr val="434343"/>
              </a:solidFill>
              <a:latin typeface="Proxima Nova"/>
              <a:ea typeface="Proxima Nova"/>
              <a:cs typeface="Proxima Nova"/>
              <a:sym typeface="Proxima Nova"/>
            </a:endParaRPr>
          </a:p>
          <a:p>
            <a:pPr indent="-330200" lvl="0" marL="457200" rtl="0" algn="l">
              <a:lnSpc>
                <a:spcPct val="115000"/>
              </a:lnSpc>
              <a:spcBef>
                <a:spcPts val="0"/>
              </a:spcBef>
              <a:spcAft>
                <a:spcPts val="0"/>
              </a:spcAft>
              <a:buClr>
                <a:srgbClr val="434343"/>
              </a:buClr>
              <a:buSzPts val="1600"/>
              <a:buFont typeface="Proxima Nova"/>
              <a:buChar char="●"/>
            </a:pPr>
            <a:r>
              <a:rPr i="1" lang="en" sz="1600">
                <a:solidFill>
                  <a:srgbClr val="434343"/>
                </a:solidFill>
                <a:latin typeface="Proxima Nova"/>
                <a:ea typeface="Proxima Nova"/>
                <a:cs typeface="Proxima Nova"/>
                <a:sym typeface="Proxima Nova"/>
              </a:rPr>
              <a:t>Does the ray originate from outside of the parent node?</a:t>
            </a:r>
            <a:endParaRPr i="1" sz="1600">
              <a:solidFill>
                <a:srgbClr val="434343"/>
              </a:solidFill>
              <a:latin typeface="Proxima Nova"/>
              <a:ea typeface="Proxima Nova"/>
              <a:cs typeface="Proxima Nova"/>
              <a:sym typeface="Proxima Nova"/>
            </a:endParaRPr>
          </a:p>
          <a:p>
            <a:pPr indent="-330200" lvl="0" marL="457200" rtl="0" algn="l">
              <a:lnSpc>
                <a:spcPct val="115000"/>
              </a:lnSpc>
              <a:spcBef>
                <a:spcPts val="0"/>
              </a:spcBef>
              <a:spcAft>
                <a:spcPts val="0"/>
              </a:spcAft>
              <a:buClr>
                <a:srgbClr val="434343"/>
              </a:buClr>
              <a:buSzPts val="1600"/>
              <a:buFont typeface="Proxima Nova"/>
              <a:buChar char="●"/>
            </a:pPr>
            <a:r>
              <a:rPr i="1" lang="en" sz="1600">
                <a:solidFill>
                  <a:srgbClr val="434343"/>
                </a:solidFill>
                <a:latin typeface="Proxima Nova"/>
                <a:ea typeface="Proxima Nova"/>
                <a:cs typeface="Proxima Nova"/>
                <a:sym typeface="Proxima Nova"/>
              </a:rPr>
              <a:t>Is the ray pointing away from all child nodes?</a:t>
            </a:r>
            <a:endParaRPr i="1" sz="1600">
              <a:solidFill>
                <a:srgbClr val="434343"/>
              </a:solidFill>
              <a:latin typeface="Proxima Nova"/>
              <a:ea typeface="Proxima Nova"/>
              <a:cs typeface="Proxima Nova"/>
              <a:sym typeface="Proxima Nova"/>
            </a:endParaRPr>
          </a:p>
          <a:p>
            <a:pPr indent="-330200" lvl="0" marL="457200" rtl="0" algn="l">
              <a:lnSpc>
                <a:spcPct val="115000"/>
              </a:lnSpc>
              <a:spcBef>
                <a:spcPts val="0"/>
              </a:spcBef>
              <a:spcAft>
                <a:spcPts val="0"/>
              </a:spcAft>
              <a:buClr>
                <a:srgbClr val="434343"/>
              </a:buClr>
              <a:buSzPts val="1600"/>
              <a:buFont typeface="Proxima Nova"/>
              <a:buChar char="●"/>
            </a:pPr>
            <a:r>
              <a:rPr i="1" lang="en" sz="1600">
                <a:solidFill>
                  <a:srgbClr val="434343"/>
                </a:solidFill>
                <a:latin typeface="Proxima Nova"/>
                <a:ea typeface="Proxima Nova"/>
                <a:cs typeface="Proxima Nova"/>
                <a:sym typeface="Proxima Nova"/>
              </a:rPr>
              <a:t>Does the ray graze a node boundary?</a:t>
            </a:r>
            <a:endParaRPr i="1" sz="1600">
              <a:solidFill>
                <a:srgbClr val="434343"/>
              </a:solidFill>
              <a:latin typeface="Proxima Nova"/>
              <a:ea typeface="Proxima Nova"/>
              <a:cs typeface="Proxima Nova"/>
              <a:sym typeface="Proxima Nova"/>
            </a:endParaRPr>
          </a:p>
        </p:txBody>
      </p:sp>
      <p:cxnSp>
        <p:nvCxnSpPr>
          <p:cNvPr id="886" name="Google Shape;886;p38"/>
          <p:cNvCxnSpPr/>
          <p:nvPr/>
        </p:nvCxnSpPr>
        <p:spPr>
          <a:xfrm rot="10800000">
            <a:off x="6327975" y="3324328"/>
            <a:ext cx="436500" cy="0"/>
          </a:xfrm>
          <a:prstGeom prst="straightConnector1">
            <a:avLst/>
          </a:prstGeom>
          <a:noFill/>
          <a:ln cap="flat" cmpd="sng" w="19050">
            <a:solidFill>
              <a:srgbClr val="CC4125"/>
            </a:solidFill>
            <a:prstDash val="solid"/>
            <a:round/>
            <a:headEnd len="med" w="med" type="none"/>
            <a:tailEnd len="med" w="med" type="triangle"/>
          </a:ln>
        </p:spPr>
      </p:cxnSp>
      <p:cxnSp>
        <p:nvCxnSpPr>
          <p:cNvPr id="887" name="Google Shape;887;p38"/>
          <p:cNvCxnSpPr/>
          <p:nvPr/>
        </p:nvCxnSpPr>
        <p:spPr>
          <a:xfrm rot="10800000">
            <a:off x="5496675" y="3613154"/>
            <a:ext cx="1267800" cy="0"/>
          </a:xfrm>
          <a:prstGeom prst="straightConnector1">
            <a:avLst/>
          </a:prstGeom>
          <a:noFill/>
          <a:ln cap="flat" cmpd="sng" w="19050">
            <a:solidFill>
              <a:srgbClr val="CC4125"/>
            </a:solidFill>
            <a:prstDash val="solid"/>
            <a:round/>
            <a:headEnd len="med" w="med" type="none"/>
            <a:tailEnd len="med" w="med" type="triangle"/>
          </a:ln>
        </p:spPr>
      </p:cxnSp>
      <p:cxnSp>
        <p:nvCxnSpPr>
          <p:cNvPr id="888" name="Google Shape;888;p38"/>
          <p:cNvCxnSpPr/>
          <p:nvPr/>
        </p:nvCxnSpPr>
        <p:spPr>
          <a:xfrm>
            <a:off x="6774875" y="3308354"/>
            <a:ext cx="0" cy="311700"/>
          </a:xfrm>
          <a:prstGeom prst="straightConnector1">
            <a:avLst/>
          </a:prstGeom>
          <a:noFill/>
          <a:ln cap="flat" cmpd="sng" w="19050">
            <a:solidFill>
              <a:srgbClr val="CC4125"/>
            </a:solidFill>
            <a:prstDash val="solid"/>
            <a:round/>
            <a:headEnd len="med" w="med" type="none"/>
            <a:tailEnd len="med" w="med" type="none"/>
          </a:ln>
        </p:spPr>
      </p:cxnSp>
      <p:cxnSp>
        <p:nvCxnSpPr>
          <p:cNvPr id="889" name="Google Shape;889;p38"/>
          <p:cNvCxnSpPr/>
          <p:nvPr/>
        </p:nvCxnSpPr>
        <p:spPr>
          <a:xfrm>
            <a:off x="6785275" y="3453804"/>
            <a:ext cx="280500" cy="0"/>
          </a:xfrm>
          <a:prstGeom prst="straightConnector1">
            <a:avLst/>
          </a:prstGeom>
          <a:noFill/>
          <a:ln cap="flat" cmpd="sng" w="19050">
            <a:solidFill>
              <a:srgbClr val="CC4125"/>
            </a:solidFill>
            <a:prstDash val="solid"/>
            <a:round/>
            <a:headEnd len="med" w="med" type="none"/>
            <a:tailEnd len="med" w="med" type="none"/>
          </a:ln>
        </p:spPr>
      </p:cxnSp>
      <p:sp>
        <p:nvSpPr>
          <p:cNvPr id="890" name="Google Shape;890;p38"/>
          <p:cNvSpPr txBox="1"/>
          <p:nvPr/>
        </p:nvSpPr>
        <p:spPr>
          <a:xfrm>
            <a:off x="7076200" y="3086100"/>
            <a:ext cx="1756200" cy="9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4125"/>
                </a:solidFill>
              </a:rPr>
              <a:t>If these are both true, the ray will not intersect any child</a:t>
            </a:r>
            <a:endParaRPr>
              <a:solidFill>
                <a:srgbClr val="CC4125"/>
              </a:solidFill>
            </a:endParaRPr>
          </a:p>
        </p:txBody>
      </p:sp>
      <p:sp>
        <p:nvSpPr>
          <p:cNvPr id="891" name="Google Shape;891;p38"/>
          <p:cNvSpPr/>
          <p:nvPr/>
        </p:nvSpPr>
        <p:spPr>
          <a:xfrm>
            <a:off x="-9175" y="102675"/>
            <a:ext cx="25785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8"/>
          <p:cNvSpPr txBox="1"/>
          <p:nvPr/>
        </p:nvSpPr>
        <p:spPr>
          <a:xfrm>
            <a:off x="-10650" y="95075"/>
            <a:ext cx="25785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SORTED SIBLING TRAVERSAL</a:t>
            </a:r>
            <a:endParaRPr>
              <a:solidFill>
                <a:srgbClr val="666666"/>
              </a:solidFill>
              <a:latin typeface="Proxima Nova"/>
              <a:ea typeface="Proxima Nova"/>
              <a:cs typeface="Proxima Nova"/>
              <a:sym typeface="Proxima Nov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6" name="Shape 896"/>
        <p:cNvGrpSpPr/>
        <p:nvPr/>
      </p:nvGrpSpPr>
      <p:grpSpPr>
        <a:xfrm>
          <a:off x="0" y="0"/>
          <a:ext cx="0" cy="0"/>
          <a:chOff x="0" y="0"/>
          <a:chExt cx="0" cy="0"/>
        </a:xfrm>
      </p:grpSpPr>
      <p:sp>
        <p:nvSpPr>
          <p:cNvPr id="897" name="Google Shape;897;p39"/>
          <p:cNvSpPr/>
          <p:nvPr/>
        </p:nvSpPr>
        <p:spPr>
          <a:xfrm>
            <a:off x="4331375" y="-8425"/>
            <a:ext cx="48126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8" name="Google Shape;898;p39"/>
          <p:cNvCxnSpPr/>
          <p:nvPr/>
        </p:nvCxnSpPr>
        <p:spPr>
          <a:xfrm>
            <a:off x="4339840" y="0"/>
            <a:ext cx="0" cy="5135100"/>
          </a:xfrm>
          <a:prstGeom prst="straightConnector1">
            <a:avLst/>
          </a:prstGeom>
          <a:noFill/>
          <a:ln cap="flat" cmpd="sng" w="9525">
            <a:solidFill>
              <a:srgbClr val="CCCCCC"/>
            </a:solidFill>
            <a:prstDash val="solid"/>
            <a:round/>
            <a:headEnd len="med" w="med" type="none"/>
            <a:tailEnd len="med" w="med" type="none"/>
          </a:ln>
        </p:spPr>
      </p:cxnSp>
      <p:sp>
        <p:nvSpPr>
          <p:cNvPr id="899" name="Google Shape;899;p39"/>
          <p:cNvSpPr txBox="1"/>
          <p:nvPr/>
        </p:nvSpPr>
        <p:spPr>
          <a:xfrm>
            <a:off x="4483650" y="196452"/>
            <a:ext cx="4432800" cy="32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50">
                <a:solidFill>
                  <a:srgbClr val="434343"/>
                </a:solidFill>
                <a:latin typeface="Consolas"/>
                <a:ea typeface="Consolas"/>
                <a:cs typeface="Consolas"/>
                <a:sym typeface="Consolas"/>
              </a:rPr>
              <a:t>int</a:t>
            </a:r>
            <a:r>
              <a:rPr lang="en" sz="950">
                <a:solidFill>
                  <a:srgbClr val="434343"/>
                </a:solidFill>
                <a:latin typeface="Consolas"/>
                <a:ea typeface="Consolas"/>
                <a:cs typeface="Consolas"/>
                <a:sym typeface="Consolas"/>
              </a:rPr>
              <a:t> OctreeNode::ClosestChild(point)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oriented_point = point - node_center</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x_test = oriented_point.x &gt;= 0.0</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y_test = oriented_point.y &gt;= 0.0</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z_test = oriented_point.z &gt;= 0.0</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return x_test | (y_test &lt;&lt; 1) | (z_test &gt;= 0.0 &lt;&lt; 2)</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p:txBody>
      </p:sp>
      <p:sp>
        <p:nvSpPr>
          <p:cNvPr id="900" name="Google Shape;900;p39"/>
          <p:cNvSpPr txBox="1"/>
          <p:nvPr/>
        </p:nvSpPr>
        <p:spPr>
          <a:xfrm>
            <a:off x="211500" y="735073"/>
            <a:ext cx="3874500" cy="41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Finding the nearest child relative to a point</a:t>
            </a:r>
            <a:r>
              <a:rPr b="1" lang="en">
                <a:solidFill>
                  <a:srgbClr val="434343"/>
                </a:solidFill>
                <a:latin typeface="Proxima Nova"/>
                <a:ea typeface="Proxima Nova"/>
                <a:cs typeface="Proxima Nova"/>
                <a:sym typeface="Proxima Nova"/>
              </a:rPr>
              <a:t>:</a:t>
            </a:r>
            <a:br>
              <a:rPr b="1" lang="en">
                <a:solidFill>
                  <a:srgbClr val="434343"/>
                </a:solidFill>
                <a:latin typeface="Proxima Nova"/>
                <a:ea typeface="Proxima Nova"/>
                <a:cs typeface="Proxima Nova"/>
                <a:sym typeface="Proxima Nova"/>
              </a:rPr>
            </a:br>
            <a:endParaRPr b="1" sz="6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Recall that we defined our nodes as the combination of a point, a span, and three planes. If we orient our point </a:t>
            </a:r>
            <a:r>
              <a:rPr i="1" lang="en" sz="1200">
                <a:solidFill>
                  <a:srgbClr val="434343"/>
                </a:solidFill>
                <a:latin typeface="Proxima Nova"/>
                <a:ea typeface="Proxima Nova"/>
                <a:cs typeface="Proxima Nova"/>
                <a:sym typeface="Proxima Nova"/>
              </a:rPr>
              <a:t>(which is often the ray origin)</a:t>
            </a:r>
            <a:r>
              <a:rPr lang="en" sz="1200">
                <a:solidFill>
                  <a:srgbClr val="434343"/>
                </a:solidFill>
                <a:latin typeface="Proxima Nova"/>
                <a:ea typeface="Proxima Nova"/>
                <a:cs typeface="Proxima Nova"/>
                <a:sym typeface="Proxima Nova"/>
              </a:rPr>
              <a:t> relative to the node center, then we can quickly determine which child node is nearest by comparing the oriented point with the basis x, y, and z planes.</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In other words, for the oriented point [x’, y’, z’]:</a:t>
            </a:r>
            <a:br>
              <a:rPr lang="en" sz="1200">
                <a:solidFill>
                  <a:srgbClr val="434343"/>
                </a:solidFill>
                <a:latin typeface="Proxima Nova"/>
                <a:ea typeface="Proxima Nova"/>
                <a:cs typeface="Proxima Nova"/>
                <a:sym typeface="Proxima Nova"/>
              </a:rPr>
            </a:br>
            <a:endParaRPr sz="6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If x &gt;= 0, then it is closest to a positive x child node</a:t>
            </a:r>
            <a:endParaRPr sz="12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If y &gt;= 0, then it is closest to a positive y child node</a:t>
            </a:r>
            <a:endParaRPr sz="12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If z &gt;= 0, then it is closest to a positive z child node</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The combination of these boolean results uniquely identifies which node must be closest to the point.</a:t>
            </a:r>
            <a:endParaRPr sz="1200">
              <a:solidFill>
                <a:srgbClr val="434343"/>
              </a:solidFill>
              <a:latin typeface="Proxima Nova"/>
              <a:ea typeface="Proxima Nova"/>
              <a:cs typeface="Proxima Nova"/>
              <a:sym typeface="Proxima Nova"/>
            </a:endParaRPr>
          </a:p>
        </p:txBody>
      </p:sp>
      <p:sp>
        <p:nvSpPr>
          <p:cNvPr id="901" name="Google Shape;901;p39"/>
          <p:cNvSpPr/>
          <p:nvPr/>
        </p:nvSpPr>
        <p:spPr>
          <a:xfrm>
            <a:off x="-9175" y="102675"/>
            <a:ext cx="25785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9"/>
          <p:cNvSpPr txBox="1"/>
          <p:nvPr/>
        </p:nvSpPr>
        <p:spPr>
          <a:xfrm>
            <a:off x="-10650" y="95075"/>
            <a:ext cx="25785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SORTED SIBLING TRAVERSAL</a:t>
            </a:r>
            <a:endParaRPr>
              <a:solidFill>
                <a:srgbClr val="666666"/>
              </a:solidFill>
              <a:latin typeface="Proxima Nova"/>
              <a:ea typeface="Proxima Nova"/>
              <a:cs typeface="Proxima Nova"/>
              <a:sym typeface="Proxima Nov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6" name="Shape 906"/>
        <p:cNvGrpSpPr/>
        <p:nvPr/>
      </p:nvGrpSpPr>
      <p:grpSpPr>
        <a:xfrm>
          <a:off x="0" y="0"/>
          <a:ext cx="0" cy="0"/>
          <a:chOff x="0" y="0"/>
          <a:chExt cx="0" cy="0"/>
        </a:xfrm>
      </p:grpSpPr>
      <p:sp>
        <p:nvSpPr>
          <p:cNvPr id="907" name="Google Shape;907;p40"/>
          <p:cNvSpPr/>
          <p:nvPr/>
        </p:nvSpPr>
        <p:spPr>
          <a:xfrm>
            <a:off x="4331375" y="-8425"/>
            <a:ext cx="48126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0"/>
          <p:cNvSpPr/>
          <p:nvPr/>
        </p:nvSpPr>
        <p:spPr>
          <a:xfrm>
            <a:off x="5635025" y="2921875"/>
            <a:ext cx="2140500" cy="1589400"/>
          </a:xfrm>
          <a:prstGeom prst="rect">
            <a:avLst/>
          </a:prstGeom>
          <a:noFill/>
          <a:ln cap="flat" cmpd="sng" w="952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9" name="Google Shape;909;p40"/>
          <p:cNvCxnSpPr/>
          <p:nvPr/>
        </p:nvCxnSpPr>
        <p:spPr>
          <a:xfrm>
            <a:off x="4339840" y="0"/>
            <a:ext cx="0" cy="5135100"/>
          </a:xfrm>
          <a:prstGeom prst="straightConnector1">
            <a:avLst/>
          </a:prstGeom>
          <a:noFill/>
          <a:ln cap="flat" cmpd="sng" w="9525">
            <a:solidFill>
              <a:srgbClr val="CCCCCC"/>
            </a:solidFill>
            <a:prstDash val="solid"/>
            <a:round/>
            <a:headEnd len="med" w="med" type="none"/>
            <a:tailEnd len="med" w="med" type="none"/>
          </a:ln>
        </p:spPr>
      </p:cxnSp>
      <p:sp>
        <p:nvSpPr>
          <p:cNvPr id="910" name="Google Shape;910;p40"/>
          <p:cNvSpPr txBox="1"/>
          <p:nvPr/>
        </p:nvSpPr>
        <p:spPr>
          <a:xfrm>
            <a:off x="4483650" y="196452"/>
            <a:ext cx="4432800" cy="32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50">
                <a:solidFill>
                  <a:srgbClr val="434343"/>
                </a:solidFill>
                <a:latin typeface="Consolas"/>
                <a:ea typeface="Consolas"/>
                <a:cs typeface="Consolas"/>
                <a:sym typeface="Consolas"/>
              </a:rPr>
              <a:t>int OctreeNode::ClosestChild(point)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oriented_point = point - node_center</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x_test = oriented_point.x &gt;= 0.0</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y_test = oriented_point.y &gt;= 0.0</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z_test = oriented_point.z &gt;= 0.0</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return x_test | (y_test &lt;&lt; 1) | (z_test &gt;= 0.0 &lt;&lt; 2)</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p:txBody>
      </p:sp>
      <p:sp>
        <p:nvSpPr>
          <p:cNvPr id="911" name="Google Shape;911;p40"/>
          <p:cNvSpPr txBox="1"/>
          <p:nvPr/>
        </p:nvSpPr>
        <p:spPr>
          <a:xfrm>
            <a:off x="211500" y="735073"/>
            <a:ext cx="3874500" cy="41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Finding the nearest child relative to a point:</a:t>
            </a:r>
            <a:br>
              <a:rPr b="1" lang="en">
                <a:solidFill>
                  <a:srgbClr val="434343"/>
                </a:solidFill>
                <a:latin typeface="Proxima Nova"/>
                <a:ea typeface="Proxima Nova"/>
                <a:cs typeface="Proxima Nova"/>
                <a:sym typeface="Proxima Nova"/>
              </a:rPr>
            </a:br>
            <a:endParaRPr b="1" sz="6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Recall that we defined our nodes as the combination of a point, a span, and three planes. If we orient our point </a:t>
            </a:r>
            <a:r>
              <a:rPr i="1" lang="en" sz="1200">
                <a:solidFill>
                  <a:srgbClr val="434343"/>
                </a:solidFill>
                <a:latin typeface="Proxima Nova"/>
                <a:ea typeface="Proxima Nova"/>
                <a:cs typeface="Proxima Nova"/>
                <a:sym typeface="Proxima Nova"/>
              </a:rPr>
              <a:t>(which is often the ray origin)</a:t>
            </a:r>
            <a:r>
              <a:rPr lang="en" sz="1200">
                <a:solidFill>
                  <a:srgbClr val="434343"/>
                </a:solidFill>
                <a:latin typeface="Proxima Nova"/>
                <a:ea typeface="Proxima Nova"/>
                <a:cs typeface="Proxima Nova"/>
                <a:sym typeface="Proxima Nova"/>
              </a:rPr>
              <a:t> relative to the node center, then we can quickly determine which child node is nearest by comparing the oriented point with the basis x, y, and z planes.</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In other words, for the oriented point [x’, y’, z’]:</a:t>
            </a:r>
            <a:br>
              <a:rPr lang="en" sz="1200">
                <a:solidFill>
                  <a:srgbClr val="434343"/>
                </a:solidFill>
                <a:latin typeface="Proxima Nova"/>
                <a:ea typeface="Proxima Nova"/>
                <a:cs typeface="Proxima Nova"/>
                <a:sym typeface="Proxima Nova"/>
              </a:rPr>
            </a:br>
            <a:endParaRPr sz="6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If x &gt;= 0, then it is closest to a positive x child node</a:t>
            </a:r>
            <a:endParaRPr sz="12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If y &gt;= 0, then it is closest to a positive y child node</a:t>
            </a:r>
            <a:endParaRPr sz="12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If z &gt;= 0, then it is closest to a positive z child node</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The combination of these boolean results uniquely identifies which node must be closest to the point.</a:t>
            </a:r>
            <a:endParaRPr sz="1200">
              <a:solidFill>
                <a:srgbClr val="434343"/>
              </a:solidFill>
              <a:latin typeface="Proxima Nova"/>
              <a:ea typeface="Proxima Nova"/>
              <a:cs typeface="Proxima Nova"/>
              <a:sym typeface="Proxima Nova"/>
            </a:endParaRPr>
          </a:p>
        </p:txBody>
      </p:sp>
      <p:sp>
        <p:nvSpPr>
          <p:cNvPr id="912" name="Google Shape;912;p40"/>
          <p:cNvSpPr/>
          <p:nvPr/>
        </p:nvSpPr>
        <p:spPr>
          <a:xfrm>
            <a:off x="-9175" y="102675"/>
            <a:ext cx="25785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0"/>
          <p:cNvSpPr txBox="1"/>
          <p:nvPr/>
        </p:nvSpPr>
        <p:spPr>
          <a:xfrm>
            <a:off x="-10650" y="95075"/>
            <a:ext cx="25785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SORTED SIBLING TRAVERSAL</a:t>
            </a:r>
            <a:endParaRPr>
              <a:solidFill>
                <a:srgbClr val="666666"/>
              </a:solidFill>
              <a:latin typeface="Proxima Nova"/>
              <a:ea typeface="Proxima Nova"/>
              <a:cs typeface="Proxima Nova"/>
              <a:sym typeface="Proxima Nova"/>
            </a:endParaRPr>
          </a:p>
        </p:txBody>
      </p:sp>
      <p:sp>
        <p:nvSpPr>
          <p:cNvPr id="914" name="Google Shape;914;p40"/>
          <p:cNvSpPr/>
          <p:nvPr/>
        </p:nvSpPr>
        <p:spPr>
          <a:xfrm>
            <a:off x="4536500" y="1165222"/>
            <a:ext cx="3769800" cy="392100"/>
          </a:xfrm>
          <a:prstGeom prst="rect">
            <a:avLst/>
          </a:prstGeom>
          <a:noFill/>
          <a:ln cap="flat" cmpd="sng" w="9525">
            <a:solidFill>
              <a:srgbClr val="43434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0"/>
          <p:cNvSpPr txBox="1"/>
          <p:nvPr/>
        </p:nvSpPr>
        <p:spPr>
          <a:xfrm>
            <a:off x="4976475" y="1693725"/>
            <a:ext cx="3874500" cy="15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Packaging the response</a:t>
            </a:r>
            <a:br>
              <a:rPr b="1" lang="en">
                <a:solidFill>
                  <a:srgbClr val="434343"/>
                </a:solidFill>
                <a:latin typeface="Proxima Nova"/>
                <a:ea typeface="Proxima Nova"/>
                <a:cs typeface="Proxima Nova"/>
                <a:sym typeface="Proxima Nova"/>
              </a:rPr>
            </a:br>
            <a:endParaRPr b="1" sz="6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For convenience, we combine the results into an index that matches the order that we allocated child nodes in the tree. The following table describes this mapping:</a:t>
            </a:r>
            <a:endParaRPr sz="1200">
              <a:solidFill>
                <a:srgbClr val="434343"/>
              </a:solidFill>
              <a:latin typeface="Proxima Nova"/>
              <a:ea typeface="Proxima Nova"/>
              <a:cs typeface="Proxima Nova"/>
              <a:sym typeface="Proxima Nova"/>
            </a:endParaRPr>
          </a:p>
        </p:txBody>
      </p:sp>
      <p:cxnSp>
        <p:nvCxnSpPr>
          <p:cNvPr id="916" name="Google Shape;916;p40"/>
          <p:cNvCxnSpPr/>
          <p:nvPr/>
        </p:nvCxnSpPr>
        <p:spPr>
          <a:xfrm flipH="1" rot="5400000">
            <a:off x="4532875" y="1792625"/>
            <a:ext cx="642600" cy="172200"/>
          </a:xfrm>
          <a:prstGeom prst="bentConnector3">
            <a:avLst>
              <a:gd fmla="val 568" name="adj1"/>
            </a:avLst>
          </a:prstGeom>
          <a:noFill/>
          <a:ln cap="flat" cmpd="sng" w="9525">
            <a:solidFill>
              <a:srgbClr val="434343"/>
            </a:solidFill>
            <a:prstDash val="dash"/>
            <a:round/>
            <a:headEnd len="med" w="med" type="none"/>
            <a:tailEnd len="med" w="med" type="triangle"/>
          </a:ln>
        </p:spPr>
      </p:cxnSp>
      <p:sp>
        <p:nvSpPr>
          <p:cNvPr id="917" name="Google Shape;917;p40"/>
          <p:cNvSpPr txBox="1"/>
          <p:nvPr/>
        </p:nvSpPr>
        <p:spPr>
          <a:xfrm>
            <a:off x="5632649" y="2908900"/>
            <a:ext cx="13122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Consolas"/>
                <a:ea typeface="Consolas"/>
                <a:cs typeface="Consolas"/>
                <a:sym typeface="Consolas"/>
              </a:rPr>
              <a:t>Binary value</a:t>
            </a:r>
            <a:endParaRPr b="1" sz="1000">
              <a:latin typeface="Consolas"/>
              <a:ea typeface="Consolas"/>
              <a:cs typeface="Consolas"/>
              <a:sym typeface="Consolas"/>
            </a:endParaRPr>
          </a:p>
        </p:txBody>
      </p:sp>
      <p:sp>
        <p:nvSpPr>
          <p:cNvPr id="918" name="Google Shape;918;p40"/>
          <p:cNvSpPr txBox="1"/>
          <p:nvPr/>
        </p:nvSpPr>
        <p:spPr>
          <a:xfrm>
            <a:off x="6776306" y="2908907"/>
            <a:ext cx="11502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Consolas"/>
                <a:ea typeface="Consolas"/>
                <a:cs typeface="Consolas"/>
                <a:sym typeface="Consolas"/>
              </a:rPr>
              <a:t>Quadrant</a:t>
            </a:r>
            <a:endParaRPr b="1" sz="1000">
              <a:latin typeface="Consolas"/>
              <a:ea typeface="Consolas"/>
              <a:cs typeface="Consolas"/>
              <a:sym typeface="Consolas"/>
            </a:endParaRPr>
          </a:p>
        </p:txBody>
      </p:sp>
      <p:sp>
        <p:nvSpPr>
          <p:cNvPr id="919" name="Google Shape;919;p40"/>
          <p:cNvSpPr txBox="1"/>
          <p:nvPr/>
        </p:nvSpPr>
        <p:spPr>
          <a:xfrm>
            <a:off x="5644954" y="3185425"/>
            <a:ext cx="493800" cy="120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Consolas"/>
                <a:ea typeface="Consolas"/>
                <a:cs typeface="Consolas"/>
                <a:sym typeface="Consolas"/>
              </a:rPr>
              <a:t>000</a:t>
            </a:r>
            <a:endParaRPr sz="1100">
              <a:latin typeface="Consolas"/>
              <a:ea typeface="Consolas"/>
              <a:cs typeface="Consolas"/>
              <a:sym typeface="Consolas"/>
            </a:endParaRPr>
          </a:p>
          <a:p>
            <a:pPr indent="0" lvl="0" marL="0" rtl="0" algn="l">
              <a:lnSpc>
                <a:spcPct val="115000"/>
              </a:lnSpc>
              <a:spcBef>
                <a:spcPts val="0"/>
              </a:spcBef>
              <a:spcAft>
                <a:spcPts val="0"/>
              </a:spcAft>
              <a:buNone/>
            </a:pPr>
            <a:r>
              <a:rPr lang="en" sz="1100">
                <a:latin typeface="Consolas"/>
                <a:ea typeface="Consolas"/>
                <a:cs typeface="Consolas"/>
                <a:sym typeface="Consolas"/>
              </a:rPr>
              <a:t>001</a:t>
            </a:r>
            <a:endParaRPr sz="1100">
              <a:latin typeface="Consolas"/>
              <a:ea typeface="Consolas"/>
              <a:cs typeface="Consolas"/>
              <a:sym typeface="Consolas"/>
            </a:endParaRPr>
          </a:p>
          <a:p>
            <a:pPr indent="0" lvl="0" marL="0" rtl="0" algn="l">
              <a:lnSpc>
                <a:spcPct val="115000"/>
              </a:lnSpc>
              <a:spcBef>
                <a:spcPts val="0"/>
              </a:spcBef>
              <a:spcAft>
                <a:spcPts val="0"/>
              </a:spcAft>
              <a:buNone/>
            </a:pPr>
            <a:r>
              <a:rPr lang="en" sz="1100">
                <a:latin typeface="Consolas"/>
                <a:ea typeface="Consolas"/>
                <a:cs typeface="Consolas"/>
                <a:sym typeface="Consolas"/>
              </a:rPr>
              <a:t>010</a:t>
            </a:r>
            <a:endParaRPr sz="1100">
              <a:latin typeface="Consolas"/>
              <a:ea typeface="Consolas"/>
              <a:cs typeface="Consolas"/>
              <a:sym typeface="Consolas"/>
            </a:endParaRPr>
          </a:p>
          <a:p>
            <a:pPr indent="0" lvl="0" marL="0" rtl="0" algn="l">
              <a:lnSpc>
                <a:spcPct val="115000"/>
              </a:lnSpc>
              <a:spcBef>
                <a:spcPts val="0"/>
              </a:spcBef>
              <a:spcAft>
                <a:spcPts val="0"/>
              </a:spcAft>
              <a:buNone/>
            </a:pPr>
            <a:r>
              <a:rPr lang="en" sz="1100">
                <a:latin typeface="Consolas"/>
                <a:ea typeface="Consolas"/>
                <a:cs typeface="Consolas"/>
                <a:sym typeface="Consolas"/>
              </a:rPr>
              <a:t>011</a:t>
            </a:r>
            <a:endParaRPr sz="1100">
              <a:latin typeface="Consolas"/>
              <a:ea typeface="Consolas"/>
              <a:cs typeface="Consolas"/>
              <a:sym typeface="Consolas"/>
            </a:endParaRPr>
          </a:p>
          <a:p>
            <a:pPr indent="0" lvl="0" marL="0" rtl="0" algn="l">
              <a:lnSpc>
                <a:spcPct val="115000"/>
              </a:lnSpc>
              <a:spcBef>
                <a:spcPts val="0"/>
              </a:spcBef>
              <a:spcAft>
                <a:spcPts val="0"/>
              </a:spcAft>
              <a:buNone/>
            </a:pPr>
            <a:r>
              <a:rPr lang="en" sz="1100">
                <a:latin typeface="Consolas"/>
                <a:ea typeface="Consolas"/>
                <a:cs typeface="Consolas"/>
                <a:sym typeface="Consolas"/>
              </a:rPr>
              <a:t>…</a:t>
            </a:r>
            <a:endParaRPr sz="1100">
              <a:latin typeface="Consolas"/>
              <a:ea typeface="Consolas"/>
              <a:cs typeface="Consolas"/>
              <a:sym typeface="Consolas"/>
            </a:endParaRPr>
          </a:p>
          <a:p>
            <a:pPr indent="0" lvl="0" marL="0" rtl="0" algn="l">
              <a:lnSpc>
                <a:spcPct val="115000"/>
              </a:lnSpc>
              <a:spcBef>
                <a:spcPts val="0"/>
              </a:spcBef>
              <a:spcAft>
                <a:spcPts val="0"/>
              </a:spcAft>
              <a:buNone/>
            </a:pPr>
            <a:r>
              <a:rPr lang="en" sz="1100">
                <a:latin typeface="Consolas"/>
                <a:ea typeface="Consolas"/>
                <a:cs typeface="Consolas"/>
                <a:sym typeface="Consolas"/>
              </a:rPr>
              <a:t>111</a:t>
            </a:r>
            <a:endParaRPr sz="1100">
              <a:latin typeface="Consolas"/>
              <a:ea typeface="Consolas"/>
              <a:cs typeface="Consolas"/>
              <a:sym typeface="Consolas"/>
            </a:endParaRPr>
          </a:p>
        </p:txBody>
      </p:sp>
      <p:sp>
        <p:nvSpPr>
          <p:cNvPr id="920" name="Google Shape;920;p40"/>
          <p:cNvSpPr txBox="1"/>
          <p:nvPr/>
        </p:nvSpPr>
        <p:spPr>
          <a:xfrm>
            <a:off x="6771973" y="3185428"/>
            <a:ext cx="1012200" cy="120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100">
                <a:latin typeface="Consolas"/>
                <a:ea typeface="Consolas"/>
                <a:cs typeface="Consolas"/>
                <a:sym typeface="Consolas"/>
              </a:rPr>
              <a:t>-X, -Y, -Z</a:t>
            </a:r>
            <a:endParaRPr sz="1100">
              <a:latin typeface="Consolas"/>
              <a:ea typeface="Consolas"/>
              <a:cs typeface="Consolas"/>
              <a:sym typeface="Consolas"/>
            </a:endParaRPr>
          </a:p>
          <a:p>
            <a:pPr indent="0" lvl="0" marL="0" rtl="0" algn="ctr">
              <a:lnSpc>
                <a:spcPct val="115000"/>
              </a:lnSpc>
              <a:spcBef>
                <a:spcPts val="0"/>
              </a:spcBef>
              <a:spcAft>
                <a:spcPts val="0"/>
              </a:spcAft>
              <a:buNone/>
            </a:pPr>
            <a:r>
              <a:rPr lang="en" sz="1100">
                <a:latin typeface="Consolas"/>
                <a:ea typeface="Consolas"/>
                <a:cs typeface="Consolas"/>
                <a:sym typeface="Consolas"/>
              </a:rPr>
              <a:t>+X, -Y, -Z</a:t>
            </a:r>
            <a:endParaRPr sz="1100">
              <a:latin typeface="Consolas"/>
              <a:ea typeface="Consolas"/>
              <a:cs typeface="Consolas"/>
              <a:sym typeface="Consolas"/>
            </a:endParaRPr>
          </a:p>
          <a:p>
            <a:pPr indent="0" lvl="0" marL="0" rtl="0" algn="ctr">
              <a:lnSpc>
                <a:spcPct val="115000"/>
              </a:lnSpc>
              <a:spcBef>
                <a:spcPts val="0"/>
              </a:spcBef>
              <a:spcAft>
                <a:spcPts val="0"/>
              </a:spcAft>
              <a:buNone/>
            </a:pPr>
            <a:r>
              <a:rPr lang="en" sz="1100">
                <a:latin typeface="Consolas"/>
                <a:ea typeface="Consolas"/>
                <a:cs typeface="Consolas"/>
                <a:sym typeface="Consolas"/>
              </a:rPr>
              <a:t>-X, +Y, -Z</a:t>
            </a:r>
            <a:endParaRPr sz="1100">
              <a:latin typeface="Consolas"/>
              <a:ea typeface="Consolas"/>
              <a:cs typeface="Consolas"/>
              <a:sym typeface="Consolas"/>
            </a:endParaRPr>
          </a:p>
          <a:p>
            <a:pPr indent="0" lvl="0" marL="0" rtl="0" algn="ctr">
              <a:lnSpc>
                <a:spcPct val="115000"/>
              </a:lnSpc>
              <a:spcBef>
                <a:spcPts val="0"/>
              </a:spcBef>
              <a:spcAft>
                <a:spcPts val="0"/>
              </a:spcAft>
              <a:buNone/>
            </a:pPr>
            <a:r>
              <a:rPr lang="en" sz="1100">
                <a:latin typeface="Consolas"/>
                <a:ea typeface="Consolas"/>
                <a:cs typeface="Consolas"/>
                <a:sym typeface="Consolas"/>
              </a:rPr>
              <a:t>+X, +Y, -Z</a:t>
            </a:r>
            <a:endParaRPr sz="1100">
              <a:latin typeface="Consolas"/>
              <a:ea typeface="Consolas"/>
              <a:cs typeface="Consolas"/>
              <a:sym typeface="Consolas"/>
            </a:endParaRPr>
          </a:p>
          <a:p>
            <a:pPr indent="0" lvl="0" marL="0" rtl="0" algn="ctr">
              <a:lnSpc>
                <a:spcPct val="115000"/>
              </a:lnSpc>
              <a:spcBef>
                <a:spcPts val="0"/>
              </a:spcBef>
              <a:spcAft>
                <a:spcPts val="0"/>
              </a:spcAft>
              <a:buNone/>
            </a:pPr>
            <a:r>
              <a:rPr lang="en" sz="1100">
                <a:latin typeface="Consolas"/>
                <a:ea typeface="Consolas"/>
                <a:cs typeface="Consolas"/>
                <a:sym typeface="Consolas"/>
              </a:rPr>
              <a:t>…</a:t>
            </a:r>
            <a:endParaRPr sz="1100">
              <a:latin typeface="Consolas"/>
              <a:ea typeface="Consolas"/>
              <a:cs typeface="Consolas"/>
              <a:sym typeface="Consolas"/>
            </a:endParaRPr>
          </a:p>
          <a:p>
            <a:pPr indent="0" lvl="0" marL="0" rtl="0" algn="ctr">
              <a:lnSpc>
                <a:spcPct val="115000"/>
              </a:lnSpc>
              <a:spcBef>
                <a:spcPts val="0"/>
              </a:spcBef>
              <a:spcAft>
                <a:spcPts val="0"/>
              </a:spcAft>
              <a:buNone/>
            </a:pPr>
            <a:r>
              <a:rPr lang="en" sz="1100">
                <a:latin typeface="Consolas"/>
                <a:ea typeface="Consolas"/>
                <a:cs typeface="Consolas"/>
                <a:sym typeface="Consolas"/>
              </a:rPr>
              <a:t>+X, +Y, +Z</a:t>
            </a:r>
            <a:endParaRPr sz="1100">
              <a:latin typeface="Consolas"/>
              <a:ea typeface="Consolas"/>
              <a:cs typeface="Consolas"/>
              <a:sym typeface="Consolas"/>
            </a:endParaRPr>
          </a:p>
        </p:txBody>
      </p:sp>
      <p:cxnSp>
        <p:nvCxnSpPr>
          <p:cNvPr id="921" name="Google Shape;921;p40"/>
          <p:cNvCxnSpPr/>
          <p:nvPr/>
        </p:nvCxnSpPr>
        <p:spPr>
          <a:xfrm>
            <a:off x="5650975" y="3216725"/>
            <a:ext cx="2124600" cy="0"/>
          </a:xfrm>
          <a:prstGeom prst="straightConnector1">
            <a:avLst/>
          </a:prstGeom>
          <a:noFill/>
          <a:ln cap="flat" cmpd="sng" w="9525">
            <a:solidFill>
              <a:srgbClr val="666666"/>
            </a:solidFill>
            <a:prstDash val="dash"/>
            <a:round/>
            <a:headEnd len="med" w="med" type="non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5" name="Shape 925"/>
        <p:cNvGrpSpPr/>
        <p:nvPr/>
      </p:nvGrpSpPr>
      <p:grpSpPr>
        <a:xfrm>
          <a:off x="0" y="0"/>
          <a:ext cx="0" cy="0"/>
          <a:chOff x="0" y="0"/>
          <a:chExt cx="0" cy="0"/>
        </a:xfrm>
      </p:grpSpPr>
      <p:sp>
        <p:nvSpPr>
          <p:cNvPr id="926" name="Google Shape;926;p41"/>
          <p:cNvSpPr/>
          <p:nvPr/>
        </p:nvSpPr>
        <p:spPr>
          <a:xfrm>
            <a:off x="2959483" y="3129006"/>
            <a:ext cx="393296" cy="1506057"/>
          </a:xfrm>
          <a:custGeom>
            <a:rect b="b" l="l" r="r" t="t"/>
            <a:pathLst>
              <a:path extrusionOk="0" h="72424" w="18913">
                <a:moveTo>
                  <a:pt x="461" y="16146"/>
                </a:moveTo>
                <a:lnTo>
                  <a:pt x="18913" y="0"/>
                </a:lnTo>
                <a:lnTo>
                  <a:pt x="18913" y="57663"/>
                </a:lnTo>
                <a:lnTo>
                  <a:pt x="0" y="72424"/>
                </a:lnTo>
                <a:close/>
              </a:path>
            </a:pathLst>
          </a:custGeom>
          <a:solidFill>
            <a:srgbClr val="F4CCCC">
              <a:alpha val="21540"/>
            </a:srgbClr>
          </a:solidFill>
          <a:ln>
            <a:noFill/>
          </a:ln>
        </p:spPr>
      </p:sp>
      <p:sp>
        <p:nvSpPr>
          <p:cNvPr id="927" name="Google Shape;927;p41"/>
          <p:cNvSpPr/>
          <p:nvPr/>
        </p:nvSpPr>
        <p:spPr>
          <a:xfrm>
            <a:off x="4331375" y="-8425"/>
            <a:ext cx="48126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8" name="Google Shape;928;p41"/>
          <p:cNvCxnSpPr/>
          <p:nvPr/>
        </p:nvCxnSpPr>
        <p:spPr>
          <a:xfrm>
            <a:off x="4339840" y="0"/>
            <a:ext cx="0" cy="5135100"/>
          </a:xfrm>
          <a:prstGeom prst="straightConnector1">
            <a:avLst/>
          </a:prstGeom>
          <a:noFill/>
          <a:ln cap="flat" cmpd="sng" w="9525">
            <a:solidFill>
              <a:srgbClr val="CCCCCC"/>
            </a:solidFill>
            <a:prstDash val="solid"/>
            <a:round/>
            <a:headEnd len="med" w="med" type="none"/>
            <a:tailEnd len="med" w="med" type="none"/>
          </a:ln>
        </p:spPr>
      </p:cxnSp>
      <p:sp>
        <p:nvSpPr>
          <p:cNvPr id="929" name="Google Shape;929;p41"/>
          <p:cNvSpPr txBox="1"/>
          <p:nvPr/>
        </p:nvSpPr>
        <p:spPr>
          <a:xfrm>
            <a:off x="4483650" y="196452"/>
            <a:ext cx="4432800" cy="3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50">
                <a:solidFill>
                  <a:srgbClr val="434343"/>
                </a:solidFill>
                <a:latin typeface="Consolas"/>
                <a:ea typeface="Consolas"/>
                <a:cs typeface="Consolas"/>
                <a:sym typeface="Consolas"/>
              </a:rPr>
              <a:t>closest_node_index = ClosestChild(ray.origin)</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plane_hit[0] = result of ray intersection test against YZ plane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plane_hit[1] = result of ray intersection test against XZ plane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plane_hit[2] = result of ray intersection test against XY plane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for i = 0, i &lt; 4, ++i:</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if child_node at closest_node_index is valid:</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call child_node.Trace(ray, collision)</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if collision detected:</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break;</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plane_index = index of closest valid plane_hit collision</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if there are no valid plane collisions or</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closest plane collision point is outside parent bounds:</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break;</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closest_node_index ^= 0x1 &lt;&lt; plane_index</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invalidate plane_hit[plane_index]</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a:t>
            </a:r>
            <a:endParaRPr sz="950">
              <a:solidFill>
                <a:srgbClr val="434343"/>
              </a:solidFill>
              <a:latin typeface="Consolas"/>
              <a:ea typeface="Consolas"/>
              <a:cs typeface="Consolas"/>
              <a:sym typeface="Consolas"/>
            </a:endParaRPr>
          </a:p>
        </p:txBody>
      </p:sp>
      <p:sp>
        <p:nvSpPr>
          <p:cNvPr id="930" name="Google Shape;930;p41"/>
          <p:cNvSpPr txBox="1"/>
          <p:nvPr/>
        </p:nvSpPr>
        <p:spPr>
          <a:xfrm>
            <a:off x="211500" y="735074"/>
            <a:ext cx="3874500" cy="203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Finding the </a:t>
            </a:r>
            <a:r>
              <a:rPr b="1" i="1" lang="en">
                <a:solidFill>
                  <a:srgbClr val="434343"/>
                </a:solidFill>
                <a:latin typeface="Proxima Nova"/>
                <a:ea typeface="Proxima Nova"/>
                <a:cs typeface="Proxima Nova"/>
                <a:sym typeface="Proxima Nova"/>
              </a:rPr>
              <a:t>next nearest </a:t>
            </a:r>
            <a:r>
              <a:rPr b="1" lang="en">
                <a:solidFill>
                  <a:srgbClr val="434343"/>
                </a:solidFill>
                <a:latin typeface="Proxima Nova"/>
                <a:ea typeface="Proxima Nova"/>
                <a:cs typeface="Proxima Nova"/>
                <a:sym typeface="Proxima Nova"/>
              </a:rPr>
              <a:t>sibling to check</a:t>
            </a:r>
            <a:br>
              <a:rPr b="1" lang="en">
                <a:solidFill>
                  <a:srgbClr val="434343"/>
                </a:solidFill>
                <a:latin typeface="Proxima Nova"/>
                <a:ea typeface="Proxima Nova"/>
                <a:cs typeface="Proxima Nova"/>
                <a:sym typeface="Proxima Nova"/>
              </a:rPr>
            </a:br>
            <a:endParaRPr b="1" sz="6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We check for collisions between the ray and each of the parent node’s three axis planes. The nearest plane that is struck will indicate the entry point of the ray into the next nearest sibling.</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If no plane is hit, then the ray is headed out of the node and will not hit any other children of the current parent.</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a:t>
            </a:r>
            <a:endParaRPr sz="1200">
              <a:solidFill>
                <a:srgbClr val="434343"/>
              </a:solidFill>
              <a:latin typeface="Proxima Nova"/>
              <a:ea typeface="Proxima Nova"/>
              <a:cs typeface="Proxima Nova"/>
              <a:sym typeface="Proxima Nova"/>
            </a:endParaRPr>
          </a:p>
        </p:txBody>
      </p:sp>
      <p:sp>
        <p:nvSpPr>
          <p:cNvPr id="931" name="Google Shape;931;p41"/>
          <p:cNvSpPr/>
          <p:nvPr/>
        </p:nvSpPr>
        <p:spPr>
          <a:xfrm>
            <a:off x="2372491" y="3468485"/>
            <a:ext cx="1173000" cy="11730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1"/>
          <p:cNvSpPr/>
          <p:nvPr/>
        </p:nvSpPr>
        <p:spPr>
          <a:xfrm>
            <a:off x="2779138" y="3135772"/>
            <a:ext cx="1173000" cy="11730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33" name="Google Shape;933;p41"/>
          <p:cNvCxnSpPr/>
          <p:nvPr/>
        </p:nvCxnSpPr>
        <p:spPr>
          <a:xfrm flipH="1">
            <a:off x="2375067" y="3135767"/>
            <a:ext cx="406200" cy="328200"/>
          </a:xfrm>
          <a:prstGeom prst="straightConnector1">
            <a:avLst/>
          </a:prstGeom>
          <a:noFill/>
          <a:ln cap="flat" cmpd="sng" w="9525">
            <a:solidFill>
              <a:schemeClr val="dk2"/>
            </a:solidFill>
            <a:prstDash val="solid"/>
            <a:round/>
            <a:headEnd len="med" w="med" type="none"/>
            <a:tailEnd len="med" w="med" type="none"/>
          </a:ln>
        </p:spPr>
      </p:cxnSp>
      <p:cxnSp>
        <p:nvCxnSpPr>
          <p:cNvPr id="934" name="Google Shape;934;p41"/>
          <p:cNvCxnSpPr/>
          <p:nvPr/>
        </p:nvCxnSpPr>
        <p:spPr>
          <a:xfrm flipH="1">
            <a:off x="3544385" y="3135391"/>
            <a:ext cx="406200" cy="332400"/>
          </a:xfrm>
          <a:prstGeom prst="straightConnector1">
            <a:avLst/>
          </a:prstGeom>
          <a:noFill/>
          <a:ln cap="flat" cmpd="sng" w="9525">
            <a:solidFill>
              <a:schemeClr val="dk2"/>
            </a:solidFill>
            <a:prstDash val="solid"/>
            <a:round/>
            <a:headEnd len="med" w="med" type="none"/>
            <a:tailEnd len="med" w="med" type="none"/>
          </a:ln>
        </p:spPr>
      </p:cxnSp>
      <p:cxnSp>
        <p:nvCxnSpPr>
          <p:cNvPr id="935" name="Google Shape;935;p41"/>
          <p:cNvCxnSpPr/>
          <p:nvPr/>
        </p:nvCxnSpPr>
        <p:spPr>
          <a:xfrm flipH="1">
            <a:off x="3553214" y="4310019"/>
            <a:ext cx="402300" cy="332400"/>
          </a:xfrm>
          <a:prstGeom prst="straightConnector1">
            <a:avLst/>
          </a:prstGeom>
          <a:noFill/>
          <a:ln cap="flat" cmpd="sng" w="9525">
            <a:solidFill>
              <a:schemeClr val="dk2"/>
            </a:solidFill>
            <a:prstDash val="solid"/>
            <a:round/>
            <a:headEnd len="med" w="med" type="none"/>
            <a:tailEnd len="med" w="med" type="none"/>
          </a:ln>
        </p:spPr>
      </p:cxnSp>
      <p:cxnSp>
        <p:nvCxnSpPr>
          <p:cNvPr id="936" name="Google Shape;936;p41"/>
          <p:cNvCxnSpPr/>
          <p:nvPr/>
        </p:nvCxnSpPr>
        <p:spPr>
          <a:xfrm flipH="1">
            <a:off x="2375522" y="4310019"/>
            <a:ext cx="406200" cy="332400"/>
          </a:xfrm>
          <a:prstGeom prst="straightConnector1">
            <a:avLst/>
          </a:prstGeom>
          <a:noFill/>
          <a:ln cap="flat" cmpd="sng" w="9525">
            <a:solidFill>
              <a:schemeClr val="dk2"/>
            </a:solidFill>
            <a:prstDash val="solid"/>
            <a:round/>
            <a:headEnd len="med" w="med" type="none"/>
            <a:tailEnd len="med" w="med" type="none"/>
          </a:ln>
        </p:spPr>
      </p:cxnSp>
      <p:cxnSp>
        <p:nvCxnSpPr>
          <p:cNvPr id="937" name="Google Shape;937;p41"/>
          <p:cNvCxnSpPr/>
          <p:nvPr/>
        </p:nvCxnSpPr>
        <p:spPr>
          <a:xfrm flipH="1">
            <a:off x="2958287" y="3135772"/>
            <a:ext cx="390900" cy="336900"/>
          </a:xfrm>
          <a:prstGeom prst="straightConnector1">
            <a:avLst/>
          </a:prstGeom>
          <a:noFill/>
          <a:ln cap="flat" cmpd="sng" w="9525">
            <a:solidFill>
              <a:srgbClr val="434343"/>
            </a:solidFill>
            <a:prstDash val="solid"/>
            <a:round/>
            <a:headEnd len="med" w="med" type="none"/>
            <a:tailEnd len="med" w="med" type="none"/>
          </a:ln>
        </p:spPr>
      </p:cxnSp>
      <p:cxnSp>
        <p:nvCxnSpPr>
          <p:cNvPr id="938" name="Google Shape;938;p41"/>
          <p:cNvCxnSpPr/>
          <p:nvPr/>
        </p:nvCxnSpPr>
        <p:spPr>
          <a:xfrm flipH="1">
            <a:off x="3544969" y="3722241"/>
            <a:ext cx="407100" cy="333300"/>
          </a:xfrm>
          <a:prstGeom prst="straightConnector1">
            <a:avLst/>
          </a:prstGeom>
          <a:noFill/>
          <a:ln cap="flat" cmpd="sng" w="9525">
            <a:solidFill>
              <a:schemeClr val="dk2"/>
            </a:solidFill>
            <a:prstDash val="solid"/>
            <a:round/>
            <a:headEnd len="med" w="med" type="none"/>
            <a:tailEnd len="med" w="med" type="none"/>
          </a:ln>
        </p:spPr>
      </p:cxnSp>
      <p:cxnSp>
        <p:nvCxnSpPr>
          <p:cNvPr id="939" name="Google Shape;939;p41"/>
          <p:cNvCxnSpPr>
            <a:endCxn id="931" idx="2"/>
          </p:cNvCxnSpPr>
          <p:nvPr/>
        </p:nvCxnSpPr>
        <p:spPr>
          <a:xfrm>
            <a:off x="2958991" y="3468785"/>
            <a:ext cx="0" cy="1172700"/>
          </a:xfrm>
          <a:prstGeom prst="straightConnector1">
            <a:avLst/>
          </a:prstGeom>
          <a:noFill/>
          <a:ln cap="flat" cmpd="sng" w="9525">
            <a:solidFill>
              <a:srgbClr val="434343"/>
            </a:solidFill>
            <a:prstDash val="solid"/>
            <a:round/>
            <a:headEnd len="med" w="med" type="none"/>
            <a:tailEnd len="med" w="med" type="none"/>
          </a:ln>
        </p:spPr>
      </p:cxnSp>
      <p:cxnSp>
        <p:nvCxnSpPr>
          <p:cNvPr id="940" name="Google Shape;940;p41"/>
          <p:cNvCxnSpPr>
            <a:stCxn id="932" idx="0"/>
            <a:endCxn id="932" idx="2"/>
          </p:cNvCxnSpPr>
          <p:nvPr/>
        </p:nvCxnSpPr>
        <p:spPr>
          <a:xfrm>
            <a:off x="3365638" y="3135772"/>
            <a:ext cx="0" cy="1173000"/>
          </a:xfrm>
          <a:prstGeom prst="straightConnector1">
            <a:avLst/>
          </a:prstGeom>
          <a:noFill/>
          <a:ln cap="flat" cmpd="sng" w="9525">
            <a:solidFill>
              <a:schemeClr val="dk2"/>
            </a:solidFill>
            <a:prstDash val="solid"/>
            <a:round/>
            <a:headEnd len="med" w="med" type="none"/>
            <a:tailEnd len="med" w="med" type="none"/>
          </a:ln>
        </p:spPr>
      </p:cxnSp>
      <p:cxnSp>
        <p:nvCxnSpPr>
          <p:cNvPr id="941" name="Google Shape;941;p41"/>
          <p:cNvCxnSpPr>
            <a:stCxn id="932" idx="2"/>
            <a:endCxn id="931" idx="2"/>
          </p:cNvCxnSpPr>
          <p:nvPr/>
        </p:nvCxnSpPr>
        <p:spPr>
          <a:xfrm flipH="1">
            <a:off x="2959138" y="4308772"/>
            <a:ext cx="406500" cy="332700"/>
          </a:xfrm>
          <a:prstGeom prst="straightConnector1">
            <a:avLst/>
          </a:prstGeom>
          <a:noFill/>
          <a:ln cap="flat" cmpd="sng" w="9525">
            <a:solidFill>
              <a:schemeClr val="dk2"/>
            </a:solidFill>
            <a:prstDash val="solid"/>
            <a:round/>
            <a:headEnd len="med" w="med" type="none"/>
            <a:tailEnd len="med" w="med" type="none"/>
          </a:ln>
        </p:spPr>
      </p:cxnSp>
      <p:cxnSp>
        <p:nvCxnSpPr>
          <p:cNvPr id="942" name="Google Shape;942;p41"/>
          <p:cNvCxnSpPr>
            <a:stCxn id="932" idx="1"/>
            <a:endCxn id="931" idx="1"/>
          </p:cNvCxnSpPr>
          <p:nvPr/>
        </p:nvCxnSpPr>
        <p:spPr>
          <a:xfrm flipH="1">
            <a:off x="2372638" y="3722272"/>
            <a:ext cx="406500" cy="332700"/>
          </a:xfrm>
          <a:prstGeom prst="straightConnector1">
            <a:avLst/>
          </a:prstGeom>
          <a:noFill/>
          <a:ln cap="flat" cmpd="sng" w="9525">
            <a:solidFill>
              <a:schemeClr val="dk2"/>
            </a:solidFill>
            <a:prstDash val="solid"/>
            <a:round/>
            <a:headEnd len="med" w="med" type="none"/>
            <a:tailEnd len="med" w="med" type="none"/>
          </a:ln>
        </p:spPr>
      </p:cxnSp>
      <p:cxnSp>
        <p:nvCxnSpPr>
          <p:cNvPr id="943" name="Google Shape;943;p41"/>
          <p:cNvCxnSpPr/>
          <p:nvPr/>
        </p:nvCxnSpPr>
        <p:spPr>
          <a:xfrm>
            <a:off x="2580617" y="3308593"/>
            <a:ext cx="0" cy="1173900"/>
          </a:xfrm>
          <a:prstGeom prst="straightConnector1">
            <a:avLst/>
          </a:prstGeom>
          <a:noFill/>
          <a:ln cap="flat" cmpd="sng" w="9525">
            <a:solidFill>
              <a:schemeClr val="dk2"/>
            </a:solidFill>
            <a:prstDash val="solid"/>
            <a:round/>
            <a:headEnd len="med" w="med" type="none"/>
            <a:tailEnd len="med" w="med" type="none"/>
          </a:ln>
        </p:spPr>
      </p:cxnSp>
      <p:cxnSp>
        <p:nvCxnSpPr>
          <p:cNvPr id="944" name="Google Shape;944;p41"/>
          <p:cNvCxnSpPr/>
          <p:nvPr/>
        </p:nvCxnSpPr>
        <p:spPr>
          <a:xfrm>
            <a:off x="2579185" y="4476872"/>
            <a:ext cx="1178700" cy="0"/>
          </a:xfrm>
          <a:prstGeom prst="straightConnector1">
            <a:avLst/>
          </a:prstGeom>
          <a:noFill/>
          <a:ln cap="flat" cmpd="sng" w="9525">
            <a:solidFill>
              <a:schemeClr val="dk2"/>
            </a:solidFill>
            <a:prstDash val="solid"/>
            <a:round/>
            <a:headEnd len="med" w="med" type="none"/>
            <a:tailEnd len="med" w="med" type="none"/>
          </a:ln>
        </p:spPr>
      </p:cxnSp>
      <p:cxnSp>
        <p:nvCxnSpPr>
          <p:cNvPr id="945" name="Google Shape;945;p41"/>
          <p:cNvCxnSpPr/>
          <p:nvPr/>
        </p:nvCxnSpPr>
        <p:spPr>
          <a:xfrm rot="10800000">
            <a:off x="3750298" y="3308603"/>
            <a:ext cx="0" cy="1182000"/>
          </a:xfrm>
          <a:prstGeom prst="straightConnector1">
            <a:avLst/>
          </a:prstGeom>
          <a:noFill/>
          <a:ln cap="flat" cmpd="sng" w="9525">
            <a:solidFill>
              <a:schemeClr val="dk2"/>
            </a:solidFill>
            <a:prstDash val="solid"/>
            <a:round/>
            <a:headEnd len="med" w="med" type="none"/>
            <a:tailEnd len="med" w="med" type="none"/>
          </a:ln>
        </p:spPr>
      </p:cxnSp>
      <p:cxnSp>
        <p:nvCxnSpPr>
          <p:cNvPr id="946" name="Google Shape;946;p41"/>
          <p:cNvCxnSpPr/>
          <p:nvPr/>
        </p:nvCxnSpPr>
        <p:spPr>
          <a:xfrm rot="10800000">
            <a:off x="2588799" y="3308601"/>
            <a:ext cx="1157400" cy="0"/>
          </a:xfrm>
          <a:prstGeom prst="straightConnector1">
            <a:avLst/>
          </a:prstGeom>
          <a:noFill/>
          <a:ln cap="flat" cmpd="sng" w="9525">
            <a:solidFill>
              <a:schemeClr val="dk2"/>
            </a:solidFill>
            <a:prstDash val="solid"/>
            <a:round/>
            <a:headEnd len="med" w="med" type="none"/>
            <a:tailEnd len="med" w="med" type="none"/>
          </a:ln>
        </p:spPr>
      </p:cxnSp>
      <p:cxnSp>
        <p:nvCxnSpPr>
          <p:cNvPr id="947" name="Google Shape;947;p41"/>
          <p:cNvCxnSpPr>
            <a:stCxn id="931" idx="1"/>
          </p:cNvCxnSpPr>
          <p:nvPr/>
        </p:nvCxnSpPr>
        <p:spPr>
          <a:xfrm>
            <a:off x="2372491" y="4054985"/>
            <a:ext cx="1180800" cy="0"/>
          </a:xfrm>
          <a:prstGeom prst="straightConnector1">
            <a:avLst/>
          </a:prstGeom>
          <a:noFill/>
          <a:ln cap="flat" cmpd="sng" w="9525">
            <a:solidFill>
              <a:schemeClr val="dk2"/>
            </a:solidFill>
            <a:prstDash val="solid"/>
            <a:round/>
            <a:headEnd len="med" w="med" type="none"/>
            <a:tailEnd len="med" w="med" type="none"/>
          </a:ln>
        </p:spPr>
      </p:cxnSp>
      <p:cxnSp>
        <p:nvCxnSpPr>
          <p:cNvPr id="948" name="Google Shape;948;p41"/>
          <p:cNvCxnSpPr>
            <a:stCxn id="932" idx="3"/>
          </p:cNvCxnSpPr>
          <p:nvPr/>
        </p:nvCxnSpPr>
        <p:spPr>
          <a:xfrm rot="10800000">
            <a:off x="2779138" y="3722272"/>
            <a:ext cx="1173000" cy="0"/>
          </a:xfrm>
          <a:prstGeom prst="straightConnector1">
            <a:avLst/>
          </a:prstGeom>
          <a:noFill/>
          <a:ln cap="flat" cmpd="sng" w="9525">
            <a:solidFill>
              <a:schemeClr val="dk2"/>
            </a:solidFill>
            <a:prstDash val="solid"/>
            <a:round/>
            <a:headEnd len="med" w="med" type="none"/>
            <a:tailEnd len="med" w="med" type="none"/>
          </a:ln>
        </p:spPr>
      </p:cxnSp>
      <p:cxnSp>
        <p:nvCxnSpPr>
          <p:cNvPr id="949" name="Google Shape;949;p41"/>
          <p:cNvCxnSpPr/>
          <p:nvPr/>
        </p:nvCxnSpPr>
        <p:spPr>
          <a:xfrm flipH="1">
            <a:off x="2958423" y="3723126"/>
            <a:ext cx="414300" cy="332400"/>
          </a:xfrm>
          <a:prstGeom prst="straightConnector1">
            <a:avLst/>
          </a:prstGeom>
          <a:noFill/>
          <a:ln cap="flat" cmpd="sng" w="9525">
            <a:solidFill>
              <a:schemeClr val="dk2"/>
            </a:solidFill>
            <a:prstDash val="solid"/>
            <a:round/>
            <a:headEnd len="med" w="med" type="none"/>
            <a:tailEnd len="med" w="med" type="none"/>
          </a:ln>
        </p:spPr>
      </p:cxnSp>
      <p:cxnSp>
        <p:nvCxnSpPr>
          <p:cNvPr id="950" name="Google Shape;950;p41"/>
          <p:cNvCxnSpPr/>
          <p:nvPr/>
        </p:nvCxnSpPr>
        <p:spPr>
          <a:xfrm>
            <a:off x="2588816" y="3883188"/>
            <a:ext cx="1165800" cy="0"/>
          </a:xfrm>
          <a:prstGeom prst="straightConnector1">
            <a:avLst/>
          </a:prstGeom>
          <a:noFill/>
          <a:ln cap="flat" cmpd="sng" w="9525">
            <a:solidFill>
              <a:schemeClr val="dk2"/>
            </a:solidFill>
            <a:prstDash val="solid"/>
            <a:round/>
            <a:headEnd len="med" w="med" type="none"/>
            <a:tailEnd len="med" w="med" type="none"/>
          </a:ln>
        </p:spPr>
      </p:cxnSp>
      <p:cxnSp>
        <p:nvCxnSpPr>
          <p:cNvPr id="951" name="Google Shape;951;p41"/>
          <p:cNvCxnSpPr/>
          <p:nvPr/>
        </p:nvCxnSpPr>
        <p:spPr>
          <a:xfrm>
            <a:off x="3155197" y="3312705"/>
            <a:ext cx="0" cy="1173900"/>
          </a:xfrm>
          <a:prstGeom prst="straightConnector1">
            <a:avLst/>
          </a:prstGeom>
          <a:noFill/>
          <a:ln cap="flat" cmpd="sng" w="9525">
            <a:solidFill>
              <a:schemeClr val="dk2"/>
            </a:solidFill>
            <a:prstDash val="solid"/>
            <a:round/>
            <a:headEnd len="med" w="med" type="none"/>
            <a:tailEnd len="med" w="med" type="none"/>
          </a:ln>
        </p:spPr>
      </p:cxnSp>
      <p:cxnSp>
        <p:nvCxnSpPr>
          <p:cNvPr id="952" name="Google Shape;952;p41"/>
          <p:cNvCxnSpPr/>
          <p:nvPr/>
        </p:nvCxnSpPr>
        <p:spPr>
          <a:xfrm flipH="1">
            <a:off x="2942552" y="3136782"/>
            <a:ext cx="390600" cy="336600"/>
          </a:xfrm>
          <a:prstGeom prst="straightConnector1">
            <a:avLst/>
          </a:prstGeom>
          <a:noFill/>
          <a:ln cap="flat" cmpd="sng" w="19050">
            <a:solidFill>
              <a:srgbClr val="990000"/>
            </a:solidFill>
            <a:prstDash val="solid"/>
            <a:round/>
            <a:headEnd len="med" w="med" type="none"/>
            <a:tailEnd len="med" w="med" type="none"/>
          </a:ln>
        </p:spPr>
      </p:cxnSp>
      <p:cxnSp>
        <p:nvCxnSpPr>
          <p:cNvPr id="953" name="Google Shape;953;p41"/>
          <p:cNvCxnSpPr/>
          <p:nvPr/>
        </p:nvCxnSpPr>
        <p:spPr>
          <a:xfrm>
            <a:off x="2943261" y="3469410"/>
            <a:ext cx="0" cy="1172100"/>
          </a:xfrm>
          <a:prstGeom prst="straightConnector1">
            <a:avLst/>
          </a:prstGeom>
          <a:noFill/>
          <a:ln cap="flat" cmpd="sng" w="19050">
            <a:solidFill>
              <a:srgbClr val="990000"/>
            </a:solidFill>
            <a:prstDash val="solid"/>
            <a:round/>
            <a:headEnd len="med" w="med" type="none"/>
            <a:tailEnd len="med" w="med" type="none"/>
          </a:ln>
        </p:spPr>
      </p:cxnSp>
      <p:cxnSp>
        <p:nvCxnSpPr>
          <p:cNvPr id="954" name="Google Shape;954;p41"/>
          <p:cNvCxnSpPr/>
          <p:nvPr/>
        </p:nvCxnSpPr>
        <p:spPr>
          <a:xfrm>
            <a:off x="3349620" y="3136782"/>
            <a:ext cx="0" cy="1172100"/>
          </a:xfrm>
          <a:prstGeom prst="straightConnector1">
            <a:avLst/>
          </a:prstGeom>
          <a:noFill/>
          <a:ln cap="flat" cmpd="sng" w="19050">
            <a:solidFill>
              <a:srgbClr val="990000"/>
            </a:solidFill>
            <a:prstDash val="solid"/>
            <a:round/>
            <a:headEnd len="med" w="med" type="none"/>
            <a:tailEnd len="med" w="med" type="none"/>
          </a:ln>
        </p:spPr>
      </p:cxnSp>
      <p:cxnSp>
        <p:nvCxnSpPr>
          <p:cNvPr id="955" name="Google Shape;955;p41"/>
          <p:cNvCxnSpPr/>
          <p:nvPr/>
        </p:nvCxnSpPr>
        <p:spPr>
          <a:xfrm flipH="1">
            <a:off x="2943120" y="4308989"/>
            <a:ext cx="406500" cy="332400"/>
          </a:xfrm>
          <a:prstGeom prst="straightConnector1">
            <a:avLst/>
          </a:prstGeom>
          <a:noFill/>
          <a:ln cap="flat" cmpd="sng" w="19050">
            <a:solidFill>
              <a:srgbClr val="990000"/>
            </a:solidFill>
            <a:prstDash val="solid"/>
            <a:round/>
            <a:headEnd len="med" w="med" type="none"/>
            <a:tailEnd len="med" w="med" type="none"/>
          </a:ln>
        </p:spPr>
      </p:cxnSp>
      <p:cxnSp>
        <p:nvCxnSpPr>
          <p:cNvPr id="956" name="Google Shape;956;p41"/>
          <p:cNvCxnSpPr/>
          <p:nvPr/>
        </p:nvCxnSpPr>
        <p:spPr>
          <a:xfrm>
            <a:off x="2435840" y="3608055"/>
            <a:ext cx="1707000" cy="0"/>
          </a:xfrm>
          <a:prstGeom prst="straightConnector1">
            <a:avLst/>
          </a:prstGeom>
          <a:noFill/>
          <a:ln cap="flat" cmpd="sng" w="19050">
            <a:solidFill>
              <a:srgbClr val="FF9900"/>
            </a:solidFill>
            <a:prstDash val="dash"/>
            <a:round/>
            <a:headEnd len="med" w="med" type="oval"/>
            <a:tailEnd len="med" w="med" type="triangle"/>
          </a:ln>
        </p:spPr>
      </p:cxnSp>
      <p:cxnSp>
        <p:nvCxnSpPr>
          <p:cNvPr id="957" name="Google Shape;957;p41"/>
          <p:cNvCxnSpPr/>
          <p:nvPr/>
        </p:nvCxnSpPr>
        <p:spPr>
          <a:xfrm>
            <a:off x="3040401" y="3547696"/>
            <a:ext cx="70800" cy="122400"/>
          </a:xfrm>
          <a:prstGeom prst="straightConnector1">
            <a:avLst/>
          </a:prstGeom>
          <a:noFill/>
          <a:ln cap="flat" cmpd="sng" w="28575">
            <a:solidFill>
              <a:srgbClr val="EA9999"/>
            </a:solidFill>
            <a:prstDash val="solid"/>
            <a:round/>
            <a:headEnd len="med" w="med" type="none"/>
            <a:tailEnd len="med" w="med" type="none"/>
          </a:ln>
        </p:spPr>
      </p:cxnSp>
      <p:cxnSp>
        <p:nvCxnSpPr>
          <p:cNvPr id="958" name="Google Shape;958;p41"/>
          <p:cNvCxnSpPr/>
          <p:nvPr/>
        </p:nvCxnSpPr>
        <p:spPr>
          <a:xfrm flipH="1">
            <a:off x="3039577" y="3547696"/>
            <a:ext cx="73800" cy="127500"/>
          </a:xfrm>
          <a:prstGeom prst="straightConnector1">
            <a:avLst/>
          </a:prstGeom>
          <a:noFill/>
          <a:ln cap="flat" cmpd="sng" w="28575">
            <a:solidFill>
              <a:srgbClr val="EA9999"/>
            </a:solidFill>
            <a:prstDash val="solid"/>
            <a:round/>
            <a:headEnd len="med" w="med" type="none"/>
            <a:tailEnd len="med" w="med" type="none"/>
          </a:ln>
        </p:spPr>
      </p:cxnSp>
      <p:sp>
        <p:nvSpPr>
          <p:cNvPr id="959" name="Google Shape;959;p41"/>
          <p:cNvSpPr txBox="1"/>
          <p:nvPr/>
        </p:nvSpPr>
        <p:spPr>
          <a:xfrm>
            <a:off x="211500" y="2814300"/>
            <a:ext cx="1883700" cy="198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434343"/>
                </a:solidFill>
                <a:latin typeface="Proxima Nova"/>
                <a:ea typeface="Proxima Nova"/>
                <a:cs typeface="Proxima Nova"/>
                <a:sym typeface="Proxima Nova"/>
              </a:rPr>
              <a:t>Example:</a:t>
            </a:r>
            <a:br>
              <a:rPr b="1" lang="en" sz="1200">
                <a:solidFill>
                  <a:srgbClr val="434343"/>
                </a:solidFill>
                <a:latin typeface="Proxima Nova"/>
                <a:ea typeface="Proxima Nova"/>
                <a:cs typeface="Proxima Nova"/>
                <a:sym typeface="Proxima Nova"/>
              </a:rPr>
            </a:br>
            <a:endParaRPr b="1" sz="4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A ray exiting the (-X,+Y,-Z) quadrant with a collision against the YZ plane will enter the (+X,+Y,-Z) quadrant as the next nearest sibling node in our traversal.</a:t>
            </a:r>
            <a:endParaRPr sz="1200">
              <a:solidFill>
                <a:srgbClr val="434343"/>
              </a:solidFill>
              <a:latin typeface="Proxima Nova"/>
              <a:ea typeface="Proxima Nova"/>
              <a:cs typeface="Proxima Nova"/>
              <a:sym typeface="Proxima Nova"/>
            </a:endParaRPr>
          </a:p>
        </p:txBody>
      </p:sp>
      <p:sp>
        <p:nvSpPr>
          <p:cNvPr id="960" name="Google Shape;960;p41"/>
          <p:cNvSpPr/>
          <p:nvPr/>
        </p:nvSpPr>
        <p:spPr>
          <a:xfrm>
            <a:off x="-9175" y="102675"/>
            <a:ext cx="25785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1"/>
          <p:cNvSpPr txBox="1"/>
          <p:nvPr/>
        </p:nvSpPr>
        <p:spPr>
          <a:xfrm>
            <a:off x="-10650" y="95075"/>
            <a:ext cx="25785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SORTED SIBLING TRAVERSAL</a:t>
            </a:r>
            <a:endParaRPr>
              <a:solidFill>
                <a:srgbClr val="666666"/>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id="79" name="Google Shape;79;p15"/>
          <p:cNvPicPr preferRelativeResize="0"/>
          <p:nvPr/>
        </p:nvPicPr>
        <p:blipFill rotWithShape="1">
          <a:blip r:embed="rId3">
            <a:alphaModFix/>
          </a:blip>
          <a:srcRect b="0" l="16830" r="15847" t="0"/>
          <a:stretch/>
        </p:blipFill>
        <p:spPr>
          <a:xfrm>
            <a:off x="4578400" y="0"/>
            <a:ext cx="4615048" cy="5143500"/>
          </a:xfrm>
          <a:prstGeom prst="rect">
            <a:avLst/>
          </a:prstGeom>
          <a:noFill/>
          <a:ln>
            <a:noFill/>
          </a:ln>
        </p:spPr>
      </p:pic>
      <p:sp>
        <p:nvSpPr>
          <p:cNvPr id="80" name="Google Shape;80;p15"/>
          <p:cNvSpPr/>
          <p:nvPr/>
        </p:nvSpPr>
        <p:spPr>
          <a:xfrm>
            <a:off x="-9175" y="102675"/>
            <a:ext cx="14469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txBox="1"/>
          <p:nvPr/>
        </p:nvSpPr>
        <p:spPr>
          <a:xfrm>
            <a:off x="-10650" y="95066"/>
            <a:ext cx="14469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THE PROBLEM</a:t>
            </a:r>
            <a:endParaRPr>
              <a:solidFill>
                <a:srgbClr val="666666"/>
              </a:solidFill>
              <a:latin typeface="Proxima Nova"/>
              <a:ea typeface="Proxima Nova"/>
              <a:cs typeface="Proxima Nova"/>
              <a:sym typeface="Proxima Nova"/>
            </a:endParaRPr>
          </a:p>
        </p:txBody>
      </p:sp>
      <p:sp>
        <p:nvSpPr>
          <p:cNvPr id="82" name="Google Shape;82;p15"/>
          <p:cNvSpPr txBox="1"/>
          <p:nvPr/>
        </p:nvSpPr>
        <p:spPr>
          <a:xfrm>
            <a:off x="386075" y="1375050"/>
            <a:ext cx="3851100" cy="283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500">
                <a:latin typeface="Proxima Nova"/>
                <a:ea typeface="Proxima Nova"/>
                <a:cs typeface="Proxima Nova"/>
                <a:sym typeface="Proxima Nova"/>
              </a:rPr>
              <a:t>Photorealistic rendering algorithms often require us to determine </a:t>
            </a:r>
            <a:r>
              <a:rPr b="1" i="1" lang="en" sz="1500">
                <a:latin typeface="Proxima Nova"/>
                <a:ea typeface="Proxima Nova"/>
                <a:cs typeface="Proxima Nova"/>
                <a:sym typeface="Proxima Nova"/>
              </a:rPr>
              <a:t>where</a:t>
            </a:r>
            <a:r>
              <a:rPr b="1" i="1" lang="en" sz="1500">
                <a:latin typeface="Proxima Nova"/>
                <a:ea typeface="Proxima Nova"/>
                <a:cs typeface="Proxima Nova"/>
                <a:sym typeface="Proxima Nova"/>
              </a:rPr>
              <a:t> a photon ray first collides with objects in our scene </a:t>
            </a:r>
            <a:endParaRPr b="1" i="1" sz="1500">
              <a:latin typeface="Proxima Nova"/>
              <a:ea typeface="Proxima Nova"/>
              <a:cs typeface="Proxima Nova"/>
              <a:sym typeface="Proxima Nova"/>
            </a:endParaRPr>
          </a:p>
          <a:p>
            <a:pPr indent="0" lvl="0" marL="0" rtl="0" algn="l">
              <a:lnSpc>
                <a:spcPct val="100000"/>
              </a:lnSpc>
              <a:spcBef>
                <a:spcPts val="0"/>
              </a:spcBef>
              <a:spcAft>
                <a:spcPts val="0"/>
              </a:spcAft>
              <a:buNone/>
            </a:pPr>
            <a:r>
              <a:rPr i="1" lang="en" sz="1500">
                <a:latin typeface="Proxima Nova"/>
                <a:ea typeface="Proxima Nova"/>
                <a:cs typeface="Proxima Nova"/>
                <a:sym typeface="Proxima Nova"/>
              </a:rPr>
              <a:t>(aka ray-scene collision detection)</a:t>
            </a:r>
            <a:r>
              <a:rPr lang="en" sz="1500">
                <a:latin typeface="Proxima Nova"/>
                <a:ea typeface="Proxima Nova"/>
                <a:cs typeface="Proxima Nova"/>
                <a:sym typeface="Proxima Nova"/>
              </a:rPr>
              <a:t>.</a:t>
            </a:r>
            <a:endParaRPr sz="1500">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500">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5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1500">
                <a:solidFill>
                  <a:schemeClr val="dk1"/>
                </a:solidFill>
                <a:latin typeface="Proxima Nova"/>
                <a:ea typeface="Proxima Nova"/>
                <a:cs typeface="Proxima Nova"/>
                <a:sym typeface="Proxima Nova"/>
              </a:rPr>
              <a:t>Modern renderers perform this kind of collision detection </a:t>
            </a:r>
            <a:r>
              <a:rPr i="1" lang="en" sz="1500">
                <a:solidFill>
                  <a:schemeClr val="dk1"/>
                </a:solidFill>
                <a:latin typeface="Proxima Nova"/>
                <a:ea typeface="Proxima Nova"/>
                <a:cs typeface="Proxima Nova"/>
                <a:sym typeface="Proxima Nova"/>
              </a:rPr>
              <a:t>hundreds of billions</a:t>
            </a:r>
            <a:r>
              <a:rPr lang="en" sz="1500">
                <a:solidFill>
                  <a:schemeClr val="dk1"/>
                </a:solidFill>
                <a:latin typeface="Proxima Nova"/>
                <a:ea typeface="Proxima Nova"/>
                <a:cs typeface="Proxima Nova"/>
                <a:sym typeface="Proxima Nova"/>
              </a:rPr>
              <a:t> </a:t>
            </a:r>
            <a:r>
              <a:rPr i="1" lang="en" sz="1500">
                <a:solidFill>
                  <a:schemeClr val="dk1"/>
                </a:solidFill>
                <a:latin typeface="Proxima Nova"/>
                <a:ea typeface="Proxima Nova"/>
                <a:cs typeface="Proxima Nova"/>
                <a:sym typeface="Proxima Nova"/>
              </a:rPr>
              <a:t>of times</a:t>
            </a:r>
            <a:r>
              <a:rPr lang="en" sz="1500">
                <a:solidFill>
                  <a:schemeClr val="dk1"/>
                </a:solidFill>
                <a:latin typeface="Proxima Nova"/>
                <a:ea typeface="Proxima Nova"/>
                <a:cs typeface="Proxima Nova"/>
                <a:sym typeface="Proxima Nova"/>
              </a:rPr>
              <a:t> </a:t>
            </a:r>
            <a:r>
              <a:rPr b="1" i="1" lang="en" sz="1500">
                <a:solidFill>
                  <a:schemeClr val="dk1"/>
                </a:solidFill>
                <a:latin typeface="Proxima Nova"/>
                <a:ea typeface="Proxima Nova"/>
                <a:cs typeface="Proxima Nova"/>
                <a:sym typeface="Proxima Nova"/>
              </a:rPr>
              <a:t>to generate a single frame, </a:t>
            </a:r>
            <a:r>
              <a:rPr lang="en" sz="1500">
                <a:solidFill>
                  <a:schemeClr val="dk1"/>
                </a:solidFill>
                <a:latin typeface="Proxima Nova"/>
                <a:ea typeface="Proxima Nova"/>
                <a:cs typeface="Proxima Nova"/>
                <a:sym typeface="Proxima Nova"/>
              </a:rPr>
              <a:t>so performance is incredibly important.</a:t>
            </a:r>
            <a:endParaRPr sz="1500">
              <a:latin typeface="Proxima Nova"/>
              <a:ea typeface="Proxima Nova"/>
              <a:cs typeface="Proxima Nova"/>
              <a:sym typeface="Proxima Nova"/>
            </a:endParaRPr>
          </a:p>
        </p:txBody>
      </p:sp>
      <p:cxnSp>
        <p:nvCxnSpPr>
          <p:cNvPr id="83" name="Google Shape;83;p15"/>
          <p:cNvCxnSpPr/>
          <p:nvPr/>
        </p:nvCxnSpPr>
        <p:spPr>
          <a:xfrm>
            <a:off x="4578390" y="0"/>
            <a:ext cx="0" cy="514350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5" name="Shape 965"/>
        <p:cNvGrpSpPr/>
        <p:nvPr/>
      </p:nvGrpSpPr>
      <p:grpSpPr>
        <a:xfrm>
          <a:off x="0" y="0"/>
          <a:ext cx="0" cy="0"/>
          <a:chOff x="0" y="0"/>
          <a:chExt cx="0" cy="0"/>
        </a:xfrm>
      </p:grpSpPr>
      <p:sp>
        <p:nvSpPr>
          <p:cNvPr id="966" name="Google Shape;966;p42"/>
          <p:cNvSpPr/>
          <p:nvPr/>
        </p:nvSpPr>
        <p:spPr>
          <a:xfrm>
            <a:off x="2959483" y="3129006"/>
            <a:ext cx="393296" cy="1506057"/>
          </a:xfrm>
          <a:custGeom>
            <a:rect b="b" l="l" r="r" t="t"/>
            <a:pathLst>
              <a:path extrusionOk="0" h="72424" w="18913">
                <a:moveTo>
                  <a:pt x="461" y="16146"/>
                </a:moveTo>
                <a:lnTo>
                  <a:pt x="18913" y="0"/>
                </a:lnTo>
                <a:lnTo>
                  <a:pt x="18913" y="57663"/>
                </a:lnTo>
                <a:lnTo>
                  <a:pt x="0" y="72424"/>
                </a:lnTo>
                <a:close/>
              </a:path>
            </a:pathLst>
          </a:custGeom>
          <a:solidFill>
            <a:srgbClr val="F4CCCC">
              <a:alpha val="21540"/>
            </a:srgbClr>
          </a:solidFill>
          <a:ln>
            <a:noFill/>
          </a:ln>
        </p:spPr>
      </p:sp>
      <p:sp>
        <p:nvSpPr>
          <p:cNvPr id="967" name="Google Shape;967;p42"/>
          <p:cNvSpPr/>
          <p:nvPr/>
        </p:nvSpPr>
        <p:spPr>
          <a:xfrm>
            <a:off x="4331375" y="-8425"/>
            <a:ext cx="48126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68" name="Google Shape;968;p42"/>
          <p:cNvCxnSpPr/>
          <p:nvPr/>
        </p:nvCxnSpPr>
        <p:spPr>
          <a:xfrm>
            <a:off x="4339840" y="0"/>
            <a:ext cx="0" cy="5135100"/>
          </a:xfrm>
          <a:prstGeom prst="straightConnector1">
            <a:avLst/>
          </a:prstGeom>
          <a:noFill/>
          <a:ln cap="flat" cmpd="sng" w="9525">
            <a:solidFill>
              <a:srgbClr val="CCCCCC"/>
            </a:solidFill>
            <a:prstDash val="solid"/>
            <a:round/>
            <a:headEnd len="med" w="med" type="none"/>
            <a:tailEnd len="med" w="med" type="none"/>
          </a:ln>
        </p:spPr>
      </p:cxnSp>
      <p:sp>
        <p:nvSpPr>
          <p:cNvPr id="969" name="Google Shape;969;p42"/>
          <p:cNvSpPr txBox="1"/>
          <p:nvPr/>
        </p:nvSpPr>
        <p:spPr>
          <a:xfrm>
            <a:off x="4483650" y="196452"/>
            <a:ext cx="4432800" cy="3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50">
                <a:solidFill>
                  <a:srgbClr val="434343"/>
                </a:solidFill>
                <a:latin typeface="Consolas"/>
                <a:ea typeface="Consolas"/>
                <a:cs typeface="Consolas"/>
                <a:sym typeface="Consolas"/>
              </a:rPr>
              <a:t>closest_node_index = ClosestChild(ray.origin)</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plane_hit[0] = result of ray intersection test against YZ plane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plane_hit[1] = result of ray intersection test against XZ plane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plane_hit[2] = result of ray intersection test against XY plane</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for i = 0, i &lt; 4, ++i:</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if child_node at closest_node_index is valid:</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call child_node.Trace(ray, collision)</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if collision detected:</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break;</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plane_index = index of closest valid plane_hit collision</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if there are no valid plane collisions or</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closest plane collision point is outside parent bounds:</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break;</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closest_node_index ^= 0x1 &lt;&lt; plane_index</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invalidate plane_hit[plane_index]</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a:t>
            </a:r>
            <a:endParaRPr sz="950">
              <a:solidFill>
                <a:srgbClr val="434343"/>
              </a:solidFill>
              <a:latin typeface="Consolas"/>
              <a:ea typeface="Consolas"/>
              <a:cs typeface="Consolas"/>
              <a:sym typeface="Consolas"/>
            </a:endParaRPr>
          </a:p>
          <a:p>
            <a:pPr indent="0" lvl="0" marL="0" rtl="0" algn="l">
              <a:spcBef>
                <a:spcPts val="0"/>
              </a:spcBef>
              <a:spcAft>
                <a:spcPts val="0"/>
              </a:spcAft>
              <a:buNone/>
            </a:pPr>
            <a:r>
              <a:rPr lang="en" sz="950">
                <a:solidFill>
                  <a:srgbClr val="434343"/>
                </a:solidFill>
                <a:latin typeface="Consolas"/>
                <a:ea typeface="Consolas"/>
                <a:cs typeface="Consolas"/>
                <a:sym typeface="Consolas"/>
              </a:rPr>
              <a:t>  </a:t>
            </a:r>
            <a:endParaRPr sz="950">
              <a:solidFill>
                <a:srgbClr val="434343"/>
              </a:solidFill>
              <a:latin typeface="Consolas"/>
              <a:ea typeface="Consolas"/>
              <a:cs typeface="Consolas"/>
              <a:sym typeface="Consolas"/>
            </a:endParaRPr>
          </a:p>
        </p:txBody>
      </p:sp>
      <p:sp>
        <p:nvSpPr>
          <p:cNvPr id="970" name="Google Shape;970;p42"/>
          <p:cNvSpPr txBox="1"/>
          <p:nvPr/>
        </p:nvSpPr>
        <p:spPr>
          <a:xfrm>
            <a:off x="211500" y="735074"/>
            <a:ext cx="3874500" cy="203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Finding the </a:t>
            </a:r>
            <a:r>
              <a:rPr b="1" i="1" lang="en">
                <a:solidFill>
                  <a:srgbClr val="434343"/>
                </a:solidFill>
                <a:latin typeface="Proxima Nova"/>
                <a:ea typeface="Proxima Nova"/>
                <a:cs typeface="Proxima Nova"/>
                <a:sym typeface="Proxima Nova"/>
              </a:rPr>
              <a:t>next nearest </a:t>
            </a:r>
            <a:r>
              <a:rPr b="1" lang="en">
                <a:solidFill>
                  <a:srgbClr val="434343"/>
                </a:solidFill>
                <a:latin typeface="Proxima Nova"/>
                <a:ea typeface="Proxima Nova"/>
                <a:cs typeface="Proxima Nova"/>
                <a:sym typeface="Proxima Nova"/>
              </a:rPr>
              <a:t>sibling to check</a:t>
            </a:r>
            <a:br>
              <a:rPr b="1" lang="en">
                <a:solidFill>
                  <a:srgbClr val="434343"/>
                </a:solidFill>
                <a:latin typeface="Proxima Nova"/>
                <a:ea typeface="Proxima Nova"/>
                <a:cs typeface="Proxima Nova"/>
                <a:sym typeface="Proxima Nova"/>
              </a:rPr>
            </a:br>
            <a:endParaRPr b="1" sz="6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We check for collisions between the ray and each of the parent node’s three axis planes. The nearest plane that is struck will indicate the entry point of the ray into the next nearest sibling.</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If no plane is hit, then the ray is headed out of the node and will not hit any other children of the current parent.</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a:t>
            </a:r>
            <a:endParaRPr sz="1200">
              <a:solidFill>
                <a:srgbClr val="434343"/>
              </a:solidFill>
              <a:latin typeface="Proxima Nova"/>
              <a:ea typeface="Proxima Nova"/>
              <a:cs typeface="Proxima Nova"/>
              <a:sym typeface="Proxima Nova"/>
            </a:endParaRPr>
          </a:p>
        </p:txBody>
      </p:sp>
      <p:sp>
        <p:nvSpPr>
          <p:cNvPr id="971" name="Google Shape;971;p42"/>
          <p:cNvSpPr/>
          <p:nvPr/>
        </p:nvSpPr>
        <p:spPr>
          <a:xfrm>
            <a:off x="2372491" y="3468485"/>
            <a:ext cx="1173000" cy="11730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2"/>
          <p:cNvSpPr/>
          <p:nvPr/>
        </p:nvSpPr>
        <p:spPr>
          <a:xfrm>
            <a:off x="2779138" y="3135772"/>
            <a:ext cx="1173000" cy="11730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73" name="Google Shape;973;p42"/>
          <p:cNvCxnSpPr/>
          <p:nvPr/>
        </p:nvCxnSpPr>
        <p:spPr>
          <a:xfrm flipH="1">
            <a:off x="2375067" y="3135767"/>
            <a:ext cx="406200" cy="328200"/>
          </a:xfrm>
          <a:prstGeom prst="straightConnector1">
            <a:avLst/>
          </a:prstGeom>
          <a:noFill/>
          <a:ln cap="flat" cmpd="sng" w="9525">
            <a:solidFill>
              <a:schemeClr val="dk2"/>
            </a:solidFill>
            <a:prstDash val="solid"/>
            <a:round/>
            <a:headEnd len="med" w="med" type="none"/>
            <a:tailEnd len="med" w="med" type="none"/>
          </a:ln>
        </p:spPr>
      </p:cxnSp>
      <p:cxnSp>
        <p:nvCxnSpPr>
          <p:cNvPr id="974" name="Google Shape;974;p42"/>
          <p:cNvCxnSpPr/>
          <p:nvPr/>
        </p:nvCxnSpPr>
        <p:spPr>
          <a:xfrm flipH="1">
            <a:off x="3544385" y="3135391"/>
            <a:ext cx="406200" cy="332400"/>
          </a:xfrm>
          <a:prstGeom prst="straightConnector1">
            <a:avLst/>
          </a:prstGeom>
          <a:noFill/>
          <a:ln cap="flat" cmpd="sng" w="9525">
            <a:solidFill>
              <a:schemeClr val="dk2"/>
            </a:solidFill>
            <a:prstDash val="solid"/>
            <a:round/>
            <a:headEnd len="med" w="med" type="none"/>
            <a:tailEnd len="med" w="med" type="none"/>
          </a:ln>
        </p:spPr>
      </p:cxnSp>
      <p:cxnSp>
        <p:nvCxnSpPr>
          <p:cNvPr id="975" name="Google Shape;975;p42"/>
          <p:cNvCxnSpPr/>
          <p:nvPr/>
        </p:nvCxnSpPr>
        <p:spPr>
          <a:xfrm flipH="1">
            <a:off x="3553214" y="4310019"/>
            <a:ext cx="402300" cy="332400"/>
          </a:xfrm>
          <a:prstGeom prst="straightConnector1">
            <a:avLst/>
          </a:prstGeom>
          <a:noFill/>
          <a:ln cap="flat" cmpd="sng" w="9525">
            <a:solidFill>
              <a:schemeClr val="dk2"/>
            </a:solidFill>
            <a:prstDash val="solid"/>
            <a:round/>
            <a:headEnd len="med" w="med" type="none"/>
            <a:tailEnd len="med" w="med" type="none"/>
          </a:ln>
        </p:spPr>
      </p:cxnSp>
      <p:cxnSp>
        <p:nvCxnSpPr>
          <p:cNvPr id="976" name="Google Shape;976;p42"/>
          <p:cNvCxnSpPr/>
          <p:nvPr/>
        </p:nvCxnSpPr>
        <p:spPr>
          <a:xfrm flipH="1">
            <a:off x="2375522" y="4310019"/>
            <a:ext cx="406200" cy="332400"/>
          </a:xfrm>
          <a:prstGeom prst="straightConnector1">
            <a:avLst/>
          </a:prstGeom>
          <a:noFill/>
          <a:ln cap="flat" cmpd="sng" w="9525">
            <a:solidFill>
              <a:schemeClr val="dk2"/>
            </a:solidFill>
            <a:prstDash val="solid"/>
            <a:round/>
            <a:headEnd len="med" w="med" type="none"/>
            <a:tailEnd len="med" w="med" type="none"/>
          </a:ln>
        </p:spPr>
      </p:cxnSp>
      <p:cxnSp>
        <p:nvCxnSpPr>
          <p:cNvPr id="977" name="Google Shape;977;p42"/>
          <p:cNvCxnSpPr/>
          <p:nvPr/>
        </p:nvCxnSpPr>
        <p:spPr>
          <a:xfrm flipH="1">
            <a:off x="2958287" y="3135772"/>
            <a:ext cx="390900" cy="336900"/>
          </a:xfrm>
          <a:prstGeom prst="straightConnector1">
            <a:avLst/>
          </a:prstGeom>
          <a:noFill/>
          <a:ln cap="flat" cmpd="sng" w="9525">
            <a:solidFill>
              <a:srgbClr val="434343"/>
            </a:solidFill>
            <a:prstDash val="solid"/>
            <a:round/>
            <a:headEnd len="med" w="med" type="none"/>
            <a:tailEnd len="med" w="med" type="none"/>
          </a:ln>
        </p:spPr>
      </p:cxnSp>
      <p:cxnSp>
        <p:nvCxnSpPr>
          <p:cNvPr id="978" name="Google Shape;978;p42"/>
          <p:cNvCxnSpPr/>
          <p:nvPr/>
        </p:nvCxnSpPr>
        <p:spPr>
          <a:xfrm flipH="1">
            <a:off x="3544969" y="3722241"/>
            <a:ext cx="407100" cy="333300"/>
          </a:xfrm>
          <a:prstGeom prst="straightConnector1">
            <a:avLst/>
          </a:prstGeom>
          <a:noFill/>
          <a:ln cap="flat" cmpd="sng" w="9525">
            <a:solidFill>
              <a:schemeClr val="dk2"/>
            </a:solidFill>
            <a:prstDash val="solid"/>
            <a:round/>
            <a:headEnd len="med" w="med" type="none"/>
            <a:tailEnd len="med" w="med" type="none"/>
          </a:ln>
        </p:spPr>
      </p:cxnSp>
      <p:cxnSp>
        <p:nvCxnSpPr>
          <p:cNvPr id="979" name="Google Shape;979;p42"/>
          <p:cNvCxnSpPr>
            <a:endCxn id="971" idx="2"/>
          </p:cNvCxnSpPr>
          <p:nvPr/>
        </p:nvCxnSpPr>
        <p:spPr>
          <a:xfrm>
            <a:off x="2958991" y="3468785"/>
            <a:ext cx="0" cy="1172700"/>
          </a:xfrm>
          <a:prstGeom prst="straightConnector1">
            <a:avLst/>
          </a:prstGeom>
          <a:noFill/>
          <a:ln cap="flat" cmpd="sng" w="9525">
            <a:solidFill>
              <a:srgbClr val="434343"/>
            </a:solidFill>
            <a:prstDash val="solid"/>
            <a:round/>
            <a:headEnd len="med" w="med" type="none"/>
            <a:tailEnd len="med" w="med" type="none"/>
          </a:ln>
        </p:spPr>
      </p:cxnSp>
      <p:cxnSp>
        <p:nvCxnSpPr>
          <p:cNvPr id="980" name="Google Shape;980;p42"/>
          <p:cNvCxnSpPr>
            <a:stCxn id="972" idx="0"/>
            <a:endCxn id="972" idx="2"/>
          </p:cNvCxnSpPr>
          <p:nvPr/>
        </p:nvCxnSpPr>
        <p:spPr>
          <a:xfrm>
            <a:off x="3365638" y="3135772"/>
            <a:ext cx="0" cy="1173000"/>
          </a:xfrm>
          <a:prstGeom prst="straightConnector1">
            <a:avLst/>
          </a:prstGeom>
          <a:noFill/>
          <a:ln cap="flat" cmpd="sng" w="9525">
            <a:solidFill>
              <a:schemeClr val="dk2"/>
            </a:solidFill>
            <a:prstDash val="solid"/>
            <a:round/>
            <a:headEnd len="med" w="med" type="none"/>
            <a:tailEnd len="med" w="med" type="none"/>
          </a:ln>
        </p:spPr>
      </p:cxnSp>
      <p:cxnSp>
        <p:nvCxnSpPr>
          <p:cNvPr id="981" name="Google Shape;981;p42"/>
          <p:cNvCxnSpPr>
            <a:stCxn id="972" idx="2"/>
            <a:endCxn id="971" idx="2"/>
          </p:cNvCxnSpPr>
          <p:nvPr/>
        </p:nvCxnSpPr>
        <p:spPr>
          <a:xfrm flipH="1">
            <a:off x="2959138" y="4308772"/>
            <a:ext cx="406500" cy="332700"/>
          </a:xfrm>
          <a:prstGeom prst="straightConnector1">
            <a:avLst/>
          </a:prstGeom>
          <a:noFill/>
          <a:ln cap="flat" cmpd="sng" w="9525">
            <a:solidFill>
              <a:schemeClr val="dk2"/>
            </a:solidFill>
            <a:prstDash val="solid"/>
            <a:round/>
            <a:headEnd len="med" w="med" type="none"/>
            <a:tailEnd len="med" w="med" type="none"/>
          </a:ln>
        </p:spPr>
      </p:cxnSp>
      <p:cxnSp>
        <p:nvCxnSpPr>
          <p:cNvPr id="982" name="Google Shape;982;p42"/>
          <p:cNvCxnSpPr>
            <a:stCxn id="972" idx="1"/>
            <a:endCxn id="971" idx="1"/>
          </p:cNvCxnSpPr>
          <p:nvPr/>
        </p:nvCxnSpPr>
        <p:spPr>
          <a:xfrm flipH="1">
            <a:off x="2372638" y="3722272"/>
            <a:ext cx="406500" cy="332700"/>
          </a:xfrm>
          <a:prstGeom prst="straightConnector1">
            <a:avLst/>
          </a:prstGeom>
          <a:noFill/>
          <a:ln cap="flat" cmpd="sng" w="9525">
            <a:solidFill>
              <a:schemeClr val="dk2"/>
            </a:solidFill>
            <a:prstDash val="solid"/>
            <a:round/>
            <a:headEnd len="med" w="med" type="none"/>
            <a:tailEnd len="med" w="med" type="none"/>
          </a:ln>
        </p:spPr>
      </p:cxnSp>
      <p:cxnSp>
        <p:nvCxnSpPr>
          <p:cNvPr id="983" name="Google Shape;983;p42"/>
          <p:cNvCxnSpPr/>
          <p:nvPr/>
        </p:nvCxnSpPr>
        <p:spPr>
          <a:xfrm>
            <a:off x="2580617" y="3308593"/>
            <a:ext cx="0" cy="1173900"/>
          </a:xfrm>
          <a:prstGeom prst="straightConnector1">
            <a:avLst/>
          </a:prstGeom>
          <a:noFill/>
          <a:ln cap="flat" cmpd="sng" w="9525">
            <a:solidFill>
              <a:schemeClr val="dk2"/>
            </a:solidFill>
            <a:prstDash val="solid"/>
            <a:round/>
            <a:headEnd len="med" w="med" type="none"/>
            <a:tailEnd len="med" w="med" type="none"/>
          </a:ln>
        </p:spPr>
      </p:cxnSp>
      <p:cxnSp>
        <p:nvCxnSpPr>
          <p:cNvPr id="984" name="Google Shape;984;p42"/>
          <p:cNvCxnSpPr/>
          <p:nvPr/>
        </p:nvCxnSpPr>
        <p:spPr>
          <a:xfrm>
            <a:off x="2579185" y="4476872"/>
            <a:ext cx="1178700" cy="0"/>
          </a:xfrm>
          <a:prstGeom prst="straightConnector1">
            <a:avLst/>
          </a:prstGeom>
          <a:noFill/>
          <a:ln cap="flat" cmpd="sng" w="9525">
            <a:solidFill>
              <a:schemeClr val="dk2"/>
            </a:solidFill>
            <a:prstDash val="solid"/>
            <a:round/>
            <a:headEnd len="med" w="med" type="none"/>
            <a:tailEnd len="med" w="med" type="none"/>
          </a:ln>
        </p:spPr>
      </p:cxnSp>
      <p:cxnSp>
        <p:nvCxnSpPr>
          <p:cNvPr id="985" name="Google Shape;985;p42"/>
          <p:cNvCxnSpPr/>
          <p:nvPr/>
        </p:nvCxnSpPr>
        <p:spPr>
          <a:xfrm rot="10800000">
            <a:off x="3750298" y="3308603"/>
            <a:ext cx="0" cy="1182000"/>
          </a:xfrm>
          <a:prstGeom prst="straightConnector1">
            <a:avLst/>
          </a:prstGeom>
          <a:noFill/>
          <a:ln cap="flat" cmpd="sng" w="9525">
            <a:solidFill>
              <a:schemeClr val="dk2"/>
            </a:solidFill>
            <a:prstDash val="solid"/>
            <a:round/>
            <a:headEnd len="med" w="med" type="none"/>
            <a:tailEnd len="med" w="med" type="none"/>
          </a:ln>
        </p:spPr>
      </p:cxnSp>
      <p:cxnSp>
        <p:nvCxnSpPr>
          <p:cNvPr id="986" name="Google Shape;986;p42"/>
          <p:cNvCxnSpPr/>
          <p:nvPr/>
        </p:nvCxnSpPr>
        <p:spPr>
          <a:xfrm rot="10800000">
            <a:off x="2588799" y="3308601"/>
            <a:ext cx="1157400" cy="0"/>
          </a:xfrm>
          <a:prstGeom prst="straightConnector1">
            <a:avLst/>
          </a:prstGeom>
          <a:noFill/>
          <a:ln cap="flat" cmpd="sng" w="9525">
            <a:solidFill>
              <a:schemeClr val="dk2"/>
            </a:solidFill>
            <a:prstDash val="solid"/>
            <a:round/>
            <a:headEnd len="med" w="med" type="none"/>
            <a:tailEnd len="med" w="med" type="none"/>
          </a:ln>
        </p:spPr>
      </p:cxnSp>
      <p:cxnSp>
        <p:nvCxnSpPr>
          <p:cNvPr id="987" name="Google Shape;987;p42"/>
          <p:cNvCxnSpPr>
            <a:stCxn id="971" idx="1"/>
          </p:cNvCxnSpPr>
          <p:nvPr/>
        </p:nvCxnSpPr>
        <p:spPr>
          <a:xfrm>
            <a:off x="2372491" y="4054985"/>
            <a:ext cx="1180800" cy="0"/>
          </a:xfrm>
          <a:prstGeom prst="straightConnector1">
            <a:avLst/>
          </a:prstGeom>
          <a:noFill/>
          <a:ln cap="flat" cmpd="sng" w="9525">
            <a:solidFill>
              <a:schemeClr val="dk2"/>
            </a:solidFill>
            <a:prstDash val="solid"/>
            <a:round/>
            <a:headEnd len="med" w="med" type="none"/>
            <a:tailEnd len="med" w="med" type="none"/>
          </a:ln>
        </p:spPr>
      </p:cxnSp>
      <p:cxnSp>
        <p:nvCxnSpPr>
          <p:cNvPr id="988" name="Google Shape;988;p42"/>
          <p:cNvCxnSpPr>
            <a:stCxn id="972" idx="3"/>
          </p:cNvCxnSpPr>
          <p:nvPr/>
        </p:nvCxnSpPr>
        <p:spPr>
          <a:xfrm rot="10800000">
            <a:off x="2779138" y="3722272"/>
            <a:ext cx="1173000" cy="0"/>
          </a:xfrm>
          <a:prstGeom prst="straightConnector1">
            <a:avLst/>
          </a:prstGeom>
          <a:noFill/>
          <a:ln cap="flat" cmpd="sng" w="9525">
            <a:solidFill>
              <a:schemeClr val="dk2"/>
            </a:solidFill>
            <a:prstDash val="solid"/>
            <a:round/>
            <a:headEnd len="med" w="med" type="none"/>
            <a:tailEnd len="med" w="med" type="none"/>
          </a:ln>
        </p:spPr>
      </p:cxnSp>
      <p:cxnSp>
        <p:nvCxnSpPr>
          <p:cNvPr id="989" name="Google Shape;989;p42"/>
          <p:cNvCxnSpPr/>
          <p:nvPr/>
        </p:nvCxnSpPr>
        <p:spPr>
          <a:xfrm flipH="1">
            <a:off x="2958423" y="3723126"/>
            <a:ext cx="414300" cy="332400"/>
          </a:xfrm>
          <a:prstGeom prst="straightConnector1">
            <a:avLst/>
          </a:prstGeom>
          <a:noFill/>
          <a:ln cap="flat" cmpd="sng" w="9525">
            <a:solidFill>
              <a:schemeClr val="dk2"/>
            </a:solidFill>
            <a:prstDash val="solid"/>
            <a:round/>
            <a:headEnd len="med" w="med" type="none"/>
            <a:tailEnd len="med" w="med" type="none"/>
          </a:ln>
        </p:spPr>
      </p:cxnSp>
      <p:cxnSp>
        <p:nvCxnSpPr>
          <p:cNvPr id="990" name="Google Shape;990;p42"/>
          <p:cNvCxnSpPr/>
          <p:nvPr/>
        </p:nvCxnSpPr>
        <p:spPr>
          <a:xfrm>
            <a:off x="2588816" y="3883188"/>
            <a:ext cx="1165800" cy="0"/>
          </a:xfrm>
          <a:prstGeom prst="straightConnector1">
            <a:avLst/>
          </a:prstGeom>
          <a:noFill/>
          <a:ln cap="flat" cmpd="sng" w="9525">
            <a:solidFill>
              <a:schemeClr val="dk2"/>
            </a:solidFill>
            <a:prstDash val="solid"/>
            <a:round/>
            <a:headEnd len="med" w="med" type="none"/>
            <a:tailEnd len="med" w="med" type="none"/>
          </a:ln>
        </p:spPr>
      </p:cxnSp>
      <p:cxnSp>
        <p:nvCxnSpPr>
          <p:cNvPr id="991" name="Google Shape;991;p42"/>
          <p:cNvCxnSpPr/>
          <p:nvPr/>
        </p:nvCxnSpPr>
        <p:spPr>
          <a:xfrm>
            <a:off x="3155197" y="3312705"/>
            <a:ext cx="0" cy="1173900"/>
          </a:xfrm>
          <a:prstGeom prst="straightConnector1">
            <a:avLst/>
          </a:prstGeom>
          <a:noFill/>
          <a:ln cap="flat" cmpd="sng" w="9525">
            <a:solidFill>
              <a:schemeClr val="dk2"/>
            </a:solidFill>
            <a:prstDash val="solid"/>
            <a:round/>
            <a:headEnd len="med" w="med" type="none"/>
            <a:tailEnd len="med" w="med" type="none"/>
          </a:ln>
        </p:spPr>
      </p:cxnSp>
      <p:cxnSp>
        <p:nvCxnSpPr>
          <p:cNvPr id="992" name="Google Shape;992;p42"/>
          <p:cNvCxnSpPr/>
          <p:nvPr/>
        </p:nvCxnSpPr>
        <p:spPr>
          <a:xfrm flipH="1">
            <a:off x="2942552" y="3136782"/>
            <a:ext cx="390600" cy="336600"/>
          </a:xfrm>
          <a:prstGeom prst="straightConnector1">
            <a:avLst/>
          </a:prstGeom>
          <a:noFill/>
          <a:ln cap="flat" cmpd="sng" w="19050">
            <a:solidFill>
              <a:srgbClr val="990000"/>
            </a:solidFill>
            <a:prstDash val="solid"/>
            <a:round/>
            <a:headEnd len="med" w="med" type="none"/>
            <a:tailEnd len="med" w="med" type="none"/>
          </a:ln>
        </p:spPr>
      </p:cxnSp>
      <p:cxnSp>
        <p:nvCxnSpPr>
          <p:cNvPr id="993" name="Google Shape;993;p42"/>
          <p:cNvCxnSpPr/>
          <p:nvPr/>
        </p:nvCxnSpPr>
        <p:spPr>
          <a:xfrm>
            <a:off x="2943261" y="3469410"/>
            <a:ext cx="0" cy="1172100"/>
          </a:xfrm>
          <a:prstGeom prst="straightConnector1">
            <a:avLst/>
          </a:prstGeom>
          <a:noFill/>
          <a:ln cap="flat" cmpd="sng" w="19050">
            <a:solidFill>
              <a:srgbClr val="990000"/>
            </a:solidFill>
            <a:prstDash val="solid"/>
            <a:round/>
            <a:headEnd len="med" w="med" type="none"/>
            <a:tailEnd len="med" w="med" type="none"/>
          </a:ln>
        </p:spPr>
      </p:cxnSp>
      <p:cxnSp>
        <p:nvCxnSpPr>
          <p:cNvPr id="994" name="Google Shape;994;p42"/>
          <p:cNvCxnSpPr/>
          <p:nvPr/>
        </p:nvCxnSpPr>
        <p:spPr>
          <a:xfrm>
            <a:off x="3349620" y="3136782"/>
            <a:ext cx="0" cy="1172100"/>
          </a:xfrm>
          <a:prstGeom prst="straightConnector1">
            <a:avLst/>
          </a:prstGeom>
          <a:noFill/>
          <a:ln cap="flat" cmpd="sng" w="19050">
            <a:solidFill>
              <a:srgbClr val="990000"/>
            </a:solidFill>
            <a:prstDash val="solid"/>
            <a:round/>
            <a:headEnd len="med" w="med" type="none"/>
            <a:tailEnd len="med" w="med" type="none"/>
          </a:ln>
        </p:spPr>
      </p:cxnSp>
      <p:cxnSp>
        <p:nvCxnSpPr>
          <p:cNvPr id="995" name="Google Shape;995;p42"/>
          <p:cNvCxnSpPr/>
          <p:nvPr/>
        </p:nvCxnSpPr>
        <p:spPr>
          <a:xfrm flipH="1">
            <a:off x="2943120" y="4308989"/>
            <a:ext cx="406500" cy="332400"/>
          </a:xfrm>
          <a:prstGeom prst="straightConnector1">
            <a:avLst/>
          </a:prstGeom>
          <a:noFill/>
          <a:ln cap="flat" cmpd="sng" w="19050">
            <a:solidFill>
              <a:srgbClr val="990000"/>
            </a:solidFill>
            <a:prstDash val="solid"/>
            <a:round/>
            <a:headEnd len="med" w="med" type="none"/>
            <a:tailEnd len="med" w="med" type="none"/>
          </a:ln>
        </p:spPr>
      </p:cxnSp>
      <p:cxnSp>
        <p:nvCxnSpPr>
          <p:cNvPr id="996" name="Google Shape;996;p42"/>
          <p:cNvCxnSpPr/>
          <p:nvPr/>
        </p:nvCxnSpPr>
        <p:spPr>
          <a:xfrm>
            <a:off x="2435840" y="3608055"/>
            <a:ext cx="1707000" cy="0"/>
          </a:xfrm>
          <a:prstGeom prst="straightConnector1">
            <a:avLst/>
          </a:prstGeom>
          <a:noFill/>
          <a:ln cap="flat" cmpd="sng" w="19050">
            <a:solidFill>
              <a:srgbClr val="FF9900"/>
            </a:solidFill>
            <a:prstDash val="dash"/>
            <a:round/>
            <a:headEnd len="med" w="med" type="oval"/>
            <a:tailEnd len="med" w="med" type="triangle"/>
          </a:ln>
        </p:spPr>
      </p:cxnSp>
      <p:cxnSp>
        <p:nvCxnSpPr>
          <p:cNvPr id="997" name="Google Shape;997;p42"/>
          <p:cNvCxnSpPr/>
          <p:nvPr/>
        </p:nvCxnSpPr>
        <p:spPr>
          <a:xfrm>
            <a:off x="3040401" y="3547696"/>
            <a:ext cx="70800" cy="122400"/>
          </a:xfrm>
          <a:prstGeom prst="straightConnector1">
            <a:avLst/>
          </a:prstGeom>
          <a:noFill/>
          <a:ln cap="flat" cmpd="sng" w="28575">
            <a:solidFill>
              <a:srgbClr val="EA9999"/>
            </a:solidFill>
            <a:prstDash val="solid"/>
            <a:round/>
            <a:headEnd len="med" w="med" type="none"/>
            <a:tailEnd len="med" w="med" type="none"/>
          </a:ln>
        </p:spPr>
      </p:cxnSp>
      <p:cxnSp>
        <p:nvCxnSpPr>
          <p:cNvPr id="998" name="Google Shape;998;p42"/>
          <p:cNvCxnSpPr/>
          <p:nvPr/>
        </p:nvCxnSpPr>
        <p:spPr>
          <a:xfrm flipH="1">
            <a:off x="3039577" y="3547696"/>
            <a:ext cx="73800" cy="127500"/>
          </a:xfrm>
          <a:prstGeom prst="straightConnector1">
            <a:avLst/>
          </a:prstGeom>
          <a:noFill/>
          <a:ln cap="flat" cmpd="sng" w="28575">
            <a:solidFill>
              <a:srgbClr val="EA9999"/>
            </a:solidFill>
            <a:prstDash val="solid"/>
            <a:round/>
            <a:headEnd len="med" w="med" type="none"/>
            <a:tailEnd len="med" w="med" type="none"/>
          </a:ln>
        </p:spPr>
      </p:cxnSp>
      <p:sp>
        <p:nvSpPr>
          <p:cNvPr id="999" name="Google Shape;999;p42"/>
          <p:cNvSpPr txBox="1"/>
          <p:nvPr/>
        </p:nvSpPr>
        <p:spPr>
          <a:xfrm>
            <a:off x="211500" y="2814300"/>
            <a:ext cx="1883700" cy="198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434343"/>
                </a:solidFill>
                <a:latin typeface="Proxima Nova"/>
                <a:ea typeface="Proxima Nova"/>
                <a:cs typeface="Proxima Nova"/>
                <a:sym typeface="Proxima Nova"/>
              </a:rPr>
              <a:t>Example:</a:t>
            </a:r>
            <a:br>
              <a:rPr b="1" lang="en" sz="1200">
                <a:solidFill>
                  <a:srgbClr val="434343"/>
                </a:solidFill>
                <a:latin typeface="Proxima Nova"/>
                <a:ea typeface="Proxima Nova"/>
                <a:cs typeface="Proxima Nova"/>
                <a:sym typeface="Proxima Nova"/>
              </a:rPr>
            </a:br>
            <a:endParaRPr b="1" sz="4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A ray exiting the (-X,+Y,-Z) quadrant with a collision against the YZ plane will enter the (+X,+Y,-Z) quadrant as the next nearest sibling node in our traversal.</a:t>
            </a:r>
            <a:endParaRPr sz="1200">
              <a:solidFill>
                <a:srgbClr val="434343"/>
              </a:solidFill>
              <a:latin typeface="Proxima Nova"/>
              <a:ea typeface="Proxima Nova"/>
              <a:cs typeface="Proxima Nova"/>
              <a:sym typeface="Proxima Nova"/>
            </a:endParaRPr>
          </a:p>
        </p:txBody>
      </p:sp>
      <p:sp>
        <p:nvSpPr>
          <p:cNvPr id="1000" name="Google Shape;1000;p42"/>
          <p:cNvSpPr/>
          <p:nvPr/>
        </p:nvSpPr>
        <p:spPr>
          <a:xfrm>
            <a:off x="4528525" y="2787400"/>
            <a:ext cx="3897600" cy="447300"/>
          </a:xfrm>
          <a:prstGeom prst="rect">
            <a:avLst/>
          </a:prstGeom>
          <a:noFill/>
          <a:ln cap="flat" cmpd="sng" w="9525">
            <a:solidFill>
              <a:srgbClr val="43434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2"/>
          <p:cNvSpPr txBox="1"/>
          <p:nvPr/>
        </p:nvSpPr>
        <p:spPr>
          <a:xfrm>
            <a:off x="4859700" y="3538501"/>
            <a:ext cx="4056600" cy="15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Configuring the next nearest child node</a:t>
            </a:r>
            <a:br>
              <a:rPr b="1" lang="en">
                <a:solidFill>
                  <a:srgbClr val="434343"/>
                </a:solidFill>
                <a:latin typeface="Proxima Nova"/>
                <a:ea typeface="Proxima Nova"/>
                <a:cs typeface="Proxima Nova"/>
                <a:sym typeface="Proxima Nova"/>
              </a:rPr>
            </a:br>
            <a:endParaRPr b="1" sz="6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If we get here, it means the child_node did not have a collision. We update closest_node_index to indicate the next nearest sibling node and disqualify the current child from future consideration.</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434343"/>
                </a:solidFill>
                <a:latin typeface="Proxima Nova"/>
                <a:ea typeface="Proxima Nova"/>
                <a:cs typeface="Proxima Nova"/>
                <a:sym typeface="Proxima Nova"/>
              </a:rPr>
              <a:t>.</a:t>
            </a:r>
            <a:endParaRPr sz="1200">
              <a:solidFill>
                <a:srgbClr val="434343"/>
              </a:solidFill>
              <a:latin typeface="Proxima Nova"/>
              <a:ea typeface="Proxima Nova"/>
              <a:cs typeface="Proxima Nova"/>
              <a:sym typeface="Proxima Nova"/>
            </a:endParaRPr>
          </a:p>
        </p:txBody>
      </p:sp>
      <p:cxnSp>
        <p:nvCxnSpPr>
          <p:cNvPr id="1002" name="Google Shape;1002;p42"/>
          <p:cNvCxnSpPr>
            <a:stCxn id="1001" idx="1"/>
          </p:cNvCxnSpPr>
          <p:nvPr/>
        </p:nvCxnSpPr>
        <p:spPr>
          <a:xfrm rot="10800000">
            <a:off x="4696200" y="3250501"/>
            <a:ext cx="163500" cy="1041000"/>
          </a:xfrm>
          <a:prstGeom prst="bentConnector2">
            <a:avLst/>
          </a:prstGeom>
          <a:noFill/>
          <a:ln cap="flat" cmpd="sng" w="9525">
            <a:solidFill>
              <a:srgbClr val="434343"/>
            </a:solidFill>
            <a:prstDash val="dash"/>
            <a:round/>
            <a:headEnd len="med" w="med" type="none"/>
            <a:tailEnd len="med" w="med" type="triangle"/>
          </a:ln>
        </p:spPr>
      </p:cxnSp>
      <p:sp>
        <p:nvSpPr>
          <p:cNvPr id="1003" name="Google Shape;1003;p42"/>
          <p:cNvSpPr/>
          <p:nvPr/>
        </p:nvSpPr>
        <p:spPr>
          <a:xfrm>
            <a:off x="-9175" y="102675"/>
            <a:ext cx="25785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2"/>
          <p:cNvSpPr txBox="1"/>
          <p:nvPr/>
        </p:nvSpPr>
        <p:spPr>
          <a:xfrm>
            <a:off x="-10650" y="95075"/>
            <a:ext cx="25785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SORTED SIBLING TRAVERSAL</a:t>
            </a:r>
            <a:endParaRPr>
              <a:solidFill>
                <a:srgbClr val="666666"/>
              </a:solidFill>
              <a:latin typeface="Proxima Nova"/>
              <a:ea typeface="Proxima Nova"/>
              <a:cs typeface="Proxima Nova"/>
              <a:sym typeface="Proxima Nov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8" name="Shape 1008"/>
        <p:cNvGrpSpPr/>
        <p:nvPr/>
      </p:nvGrpSpPr>
      <p:grpSpPr>
        <a:xfrm>
          <a:off x="0" y="0"/>
          <a:ext cx="0" cy="0"/>
          <a:chOff x="0" y="0"/>
          <a:chExt cx="0" cy="0"/>
        </a:xfrm>
      </p:grpSpPr>
      <p:sp>
        <p:nvSpPr>
          <p:cNvPr id="1009" name="Google Shape;1009;p43"/>
          <p:cNvSpPr/>
          <p:nvPr/>
        </p:nvSpPr>
        <p:spPr>
          <a:xfrm>
            <a:off x="4331375" y="-8425"/>
            <a:ext cx="48126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0" name="Google Shape;1010;p43"/>
          <p:cNvCxnSpPr/>
          <p:nvPr/>
        </p:nvCxnSpPr>
        <p:spPr>
          <a:xfrm>
            <a:off x="4339840" y="0"/>
            <a:ext cx="0" cy="5135100"/>
          </a:xfrm>
          <a:prstGeom prst="straightConnector1">
            <a:avLst/>
          </a:prstGeom>
          <a:noFill/>
          <a:ln cap="flat" cmpd="sng" w="9525">
            <a:solidFill>
              <a:srgbClr val="CCCCCC"/>
            </a:solidFill>
            <a:prstDash val="solid"/>
            <a:round/>
            <a:headEnd len="med" w="med" type="none"/>
            <a:tailEnd len="med" w="med" type="none"/>
          </a:ln>
        </p:spPr>
      </p:cxnSp>
      <p:sp>
        <p:nvSpPr>
          <p:cNvPr id="1011" name="Google Shape;1011;p43"/>
          <p:cNvSpPr txBox="1"/>
          <p:nvPr/>
        </p:nvSpPr>
        <p:spPr>
          <a:xfrm>
            <a:off x="4483650" y="120250"/>
            <a:ext cx="4432800" cy="48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void OctreeNode::Trace(ray, collision) {</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if ray does not intersect node bounds:</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return</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if a collision has already been detected and it’s closer</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than the ray entry point into this node:</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return</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if node is a leaf:</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for each polygon in node:</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if ray intersects polygon:</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if intersection is closer to ray origin than collision:</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update collision with current intersection</a:t>
            </a:r>
            <a:endParaRPr sz="900">
              <a:solidFill>
                <a:srgbClr val="434343"/>
              </a:solidFill>
              <a:latin typeface="Consolas"/>
              <a:ea typeface="Consolas"/>
              <a:cs typeface="Consolas"/>
              <a:sym typeface="Consolas"/>
            </a:endParaRPr>
          </a:p>
          <a:p>
            <a:pPr indent="0" lvl="0" marL="0" rtl="0" algn="l">
              <a:spcBef>
                <a:spcPts val="0"/>
              </a:spcBef>
              <a:spcAft>
                <a:spcPts val="0"/>
              </a:spcAft>
              <a:buNone/>
            </a:pPr>
            <a:r>
              <a:rPr lang="en" sz="900">
                <a:solidFill>
                  <a:srgbClr val="434343"/>
                </a:solidFill>
                <a:latin typeface="Consolas"/>
                <a:ea typeface="Consolas"/>
                <a:cs typeface="Consolas"/>
                <a:sym typeface="Consolas"/>
              </a:rPr>
              <a:t>  else:</a:t>
            </a:r>
            <a:endParaRPr sz="900">
              <a:solidFill>
                <a:srgbClr val="434343"/>
              </a:solidFill>
              <a:latin typeface="Consolas"/>
              <a:ea typeface="Consolas"/>
              <a:cs typeface="Consolas"/>
              <a:sym typeface="Consolas"/>
            </a:endParaRPr>
          </a:p>
          <a:p>
            <a:pPr indent="0" lvl="0" marL="0" rtl="0" algn="l">
              <a:spcBef>
                <a:spcPts val="0"/>
              </a:spcBef>
              <a:spcAft>
                <a:spcPts val="0"/>
              </a:spcAft>
              <a:buNone/>
            </a:pPr>
            <a:r>
              <a:rPr lang="en" sz="900">
                <a:solidFill>
                  <a:srgbClr val="434343"/>
                </a:solidFill>
                <a:latin typeface="Consolas"/>
                <a:ea typeface="Consolas"/>
                <a:cs typeface="Consolas"/>
                <a:sym typeface="Consolas"/>
              </a:rPr>
              <a:t>    </a:t>
            </a:r>
            <a:r>
              <a:rPr lang="en" sz="900">
                <a:solidFill>
                  <a:srgbClr val="434343"/>
                </a:solidFill>
                <a:latin typeface="Consolas"/>
                <a:ea typeface="Consolas"/>
                <a:cs typeface="Consolas"/>
                <a:sym typeface="Consolas"/>
              </a:rPr>
              <a:t>closest_node_index = ClosestChild(ray.origin)</a:t>
            </a:r>
            <a:endParaRPr sz="900">
              <a:solidFill>
                <a:srgbClr val="434343"/>
              </a:solidFill>
              <a:latin typeface="Consolas"/>
              <a:ea typeface="Consolas"/>
              <a:cs typeface="Consolas"/>
              <a:sym typeface="Consolas"/>
            </a:endParaRPr>
          </a:p>
          <a:p>
            <a:pPr indent="0" lvl="0" marL="0" rtl="0" algn="l">
              <a:spcBef>
                <a:spcPts val="0"/>
              </a:spcBef>
              <a:spcAft>
                <a:spcPts val="0"/>
              </a:spcAft>
              <a:buNone/>
            </a:pPr>
            <a:r>
              <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a:t>
            </a:r>
            <a:r>
              <a:rPr lang="en" sz="900">
                <a:solidFill>
                  <a:srgbClr val="434343"/>
                </a:solidFill>
                <a:latin typeface="Consolas"/>
                <a:ea typeface="Consolas"/>
                <a:cs typeface="Consolas"/>
                <a:sym typeface="Consolas"/>
              </a:rPr>
              <a:t>plane_hit[0] = ray intersection test against YZ plane</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plane_hit[1] = ray intersection test against XZ plane</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plane_hit[2] = ray intersection test against XY plane</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a:t>
            </a:r>
            <a:r>
              <a:rPr lang="en" sz="900">
                <a:solidFill>
                  <a:srgbClr val="434343"/>
                </a:solidFill>
                <a:latin typeface="Consolas"/>
                <a:ea typeface="Consolas"/>
                <a:cs typeface="Consolas"/>
                <a:sym typeface="Consolas"/>
              </a:rPr>
              <a:t>for i = 0, i &lt; 4, ++i:</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if child_node at closest_node_index is valid:</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call child_node.Trace(ray, collision)</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if collision detected:</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break;</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a:t>
            </a:r>
            <a:endParaRPr sz="900">
              <a:solidFill>
                <a:srgbClr val="434343"/>
              </a:solidFill>
              <a:latin typeface="Consolas"/>
              <a:ea typeface="Consolas"/>
              <a:cs typeface="Consolas"/>
              <a:sym typeface="Consolas"/>
            </a:endParaRPr>
          </a:p>
          <a:p>
            <a:pPr indent="0" lvl="0" marL="0" rtl="0" algn="l">
              <a:spcBef>
                <a:spcPts val="0"/>
              </a:spcBef>
              <a:spcAft>
                <a:spcPts val="0"/>
              </a:spcAft>
              <a:buNone/>
            </a:pPr>
            <a:r>
              <a:rPr lang="en" sz="900">
                <a:solidFill>
                  <a:srgbClr val="434343"/>
                </a:solidFill>
                <a:latin typeface="Consolas"/>
                <a:ea typeface="Consolas"/>
                <a:cs typeface="Consolas"/>
                <a:sym typeface="Consolas"/>
              </a:rPr>
              <a:t>      plane_index = index of closest valid plane_hit collision</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if there are no valid plane collisions or</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closest plane collision point is outside parent bounds:</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break;</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closest_node_index ^= 0x1 &lt;&lt; plane_index</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      invalidate plane_hit[plane_index]</a:t>
            </a:r>
            <a:endParaRPr sz="900">
              <a:solidFill>
                <a:srgbClr val="434343"/>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900">
                <a:solidFill>
                  <a:srgbClr val="434343"/>
                </a:solidFill>
                <a:latin typeface="Consolas"/>
                <a:ea typeface="Consolas"/>
                <a:cs typeface="Consolas"/>
                <a:sym typeface="Consolas"/>
              </a:rPr>
              <a:t>}</a:t>
            </a:r>
            <a:endParaRPr sz="900">
              <a:solidFill>
                <a:srgbClr val="434343"/>
              </a:solidFill>
              <a:latin typeface="Consolas"/>
              <a:ea typeface="Consolas"/>
              <a:cs typeface="Consolas"/>
              <a:sym typeface="Consolas"/>
            </a:endParaRPr>
          </a:p>
        </p:txBody>
      </p:sp>
      <p:sp>
        <p:nvSpPr>
          <p:cNvPr id="1012" name="Google Shape;1012;p43"/>
          <p:cNvSpPr txBox="1"/>
          <p:nvPr/>
        </p:nvSpPr>
        <p:spPr>
          <a:xfrm>
            <a:off x="211500" y="735075"/>
            <a:ext cx="3874500" cy="41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Putting it all together</a:t>
            </a:r>
            <a:r>
              <a:rPr b="1" lang="en">
                <a:solidFill>
                  <a:srgbClr val="434343"/>
                </a:solidFill>
                <a:latin typeface="Proxima Nova"/>
                <a:ea typeface="Proxima Nova"/>
                <a:cs typeface="Proxima Nova"/>
                <a:sym typeface="Proxima Nova"/>
              </a:rPr>
              <a:t>:</a:t>
            </a:r>
            <a:br>
              <a:rPr b="1" lang="en">
                <a:solidFill>
                  <a:srgbClr val="434343"/>
                </a:solidFill>
                <a:latin typeface="Proxima Nova"/>
                <a:ea typeface="Proxima Nova"/>
                <a:cs typeface="Proxima Nova"/>
                <a:sym typeface="Proxima Nova"/>
              </a:rPr>
            </a:br>
            <a:endParaRPr b="1" sz="6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Skip nodes that do not intersect the ray</a:t>
            </a:r>
            <a:endParaRPr sz="12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If the node is a leaf, test its polygons</a:t>
            </a:r>
            <a:endParaRPr sz="12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If the node is not a leaf recursively test up to 4 child nodes that are nearest to the ray origin</a:t>
            </a:r>
            <a:endParaRPr sz="12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Halt the entire process the moment a collision is detected, or the ray exits the parent bounds.</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sz="1200">
                <a:solidFill>
                  <a:srgbClr val="434343"/>
                </a:solidFill>
                <a:latin typeface="Proxima Nova"/>
                <a:ea typeface="Proxima Nova"/>
                <a:cs typeface="Proxima Nova"/>
                <a:sym typeface="Proxima Nova"/>
              </a:rPr>
              <a:t>Optimizations:</a:t>
            </a:r>
            <a:endParaRPr b="1" sz="1200">
              <a:solidFill>
                <a:srgbClr val="434343"/>
              </a:solidFill>
              <a:latin typeface="Proxima Nova"/>
              <a:ea typeface="Proxima Nova"/>
              <a:cs typeface="Proxima Nova"/>
              <a:sym typeface="Proxima Nova"/>
            </a:endParaRPr>
          </a:p>
          <a:p>
            <a:pPr indent="-190500" lvl="0" marL="228600" rtl="0" algn="l">
              <a:lnSpc>
                <a:spcPct val="115000"/>
              </a:lnSpc>
              <a:spcBef>
                <a:spcPts val="0"/>
              </a:spcBef>
              <a:spcAft>
                <a:spcPts val="0"/>
              </a:spcAft>
              <a:buClr>
                <a:srgbClr val="434343"/>
              </a:buClr>
              <a:buSzPts val="1200"/>
              <a:buFont typeface="Proxima Nova"/>
              <a:buChar char="●"/>
            </a:pPr>
            <a:r>
              <a:rPr lang="en" sz="1200">
                <a:solidFill>
                  <a:srgbClr val="434343"/>
                </a:solidFill>
                <a:latin typeface="Proxima Nova"/>
                <a:ea typeface="Proxima Nova"/>
                <a:cs typeface="Proxima Nova"/>
                <a:sym typeface="Proxima Nova"/>
              </a:rPr>
              <a:t>Perform ray-plane intersection tests only if a collision isn’t found within the nearest child node.</a:t>
            </a:r>
            <a:endParaRPr sz="1200">
              <a:solidFill>
                <a:srgbClr val="434343"/>
              </a:solidFill>
              <a:latin typeface="Proxima Nova"/>
              <a:ea typeface="Proxima Nova"/>
              <a:cs typeface="Proxima Nova"/>
              <a:sym typeface="Proxima Nova"/>
            </a:endParaRPr>
          </a:p>
        </p:txBody>
      </p:sp>
      <p:sp>
        <p:nvSpPr>
          <p:cNvPr id="1013" name="Google Shape;1013;p43"/>
          <p:cNvSpPr/>
          <p:nvPr/>
        </p:nvSpPr>
        <p:spPr>
          <a:xfrm>
            <a:off x="-9175" y="102675"/>
            <a:ext cx="25785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3"/>
          <p:cNvSpPr txBox="1"/>
          <p:nvPr/>
        </p:nvSpPr>
        <p:spPr>
          <a:xfrm>
            <a:off x="-10650" y="95075"/>
            <a:ext cx="25785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SORTED SIBLING TRAVERSAL</a:t>
            </a:r>
            <a:endParaRPr>
              <a:solidFill>
                <a:srgbClr val="666666"/>
              </a:solidFill>
              <a:latin typeface="Proxima Nova"/>
              <a:ea typeface="Proxima Nova"/>
              <a:cs typeface="Proxima Nova"/>
              <a:sym typeface="Proxima Nov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8" name="Shape 1018"/>
        <p:cNvGrpSpPr/>
        <p:nvPr/>
      </p:nvGrpSpPr>
      <p:grpSpPr>
        <a:xfrm>
          <a:off x="0" y="0"/>
          <a:ext cx="0" cy="0"/>
          <a:chOff x="0" y="0"/>
          <a:chExt cx="0" cy="0"/>
        </a:xfrm>
      </p:grpSpPr>
      <p:sp>
        <p:nvSpPr>
          <p:cNvPr id="1019" name="Google Shape;1019;p44"/>
          <p:cNvSpPr/>
          <p:nvPr/>
        </p:nvSpPr>
        <p:spPr>
          <a:xfrm>
            <a:off x="0" y="102675"/>
            <a:ext cx="9186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4"/>
          <p:cNvSpPr txBox="1"/>
          <p:nvPr/>
        </p:nvSpPr>
        <p:spPr>
          <a:xfrm>
            <a:off x="-10650" y="95075"/>
            <a:ext cx="10569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RESULTS</a:t>
            </a:r>
            <a:endParaRPr>
              <a:solidFill>
                <a:srgbClr val="666666"/>
              </a:solidFill>
              <a:latin typeface="Proxima Nova"/>
              <a:ea typeface="Proxima Nova"/>
              <a:cs typeface="Proxima Nova"/>
              <a:sym typeface="Proxima Nova"/>
            </a:endParaRPr>
          </a:p>
        </p:txBody>
      </p:sp>
      <p:sp>
        <p:nvSpPr>
          <p:cNvPr id="1021" name="Google Shape;1021;p44"/>
          <p:cNvSpPr txBox="1"/>
          <p:nvPr/>
        </p:nvSpPr>
        <p:spPr>
          <a:xfrm>
            <a:off x="1166100" y="1337700"/>
            <a:ext cx="6811800" cy="102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Proxima Nova"/>
                <a:ea typeface="Proxima Nova"/>
                <a:cs typeface="Proxima Nova"/>
                <a:sym typeface="Proxima Nova"/>
                <a:hlinkClick r:id="rId3"/>
              </a:rPr>
              <a:t>Final Stage 2.0</a:t>
            </a:r>
            <a:r>
              <a:rPr lang="en" sz="1600">
                <a:latin typeface="Proxima Nova"/>
                <a:ea typeface="Proxima Nova"/>
                <a:cs typeface="Proxima Nova"/>
                <a:sym typeface="Proxima Nova"/>
              </a:rPr>
              <a:t> uses nearest neighbor octree traversal. This enabled a 1</a:t>
            </a:r>
            <a:r>
              <a:rPr lang="en" sz="1600">
                <a:latin typeface="Proxima Nova"/>
                <a:ea typeface="Proxima Nova"/>
                <a:cs typeface="Proxima Nova"/>
                <a:sym typeface="Proxima Nova"/>
              </a:rPr>
              <a:t>0</a:t>
            </a:r>
            <a:r>
              <a:rPr lang="en" sz="1600">
                <a:latin typeface="Proxima Nova"/>
                <a:ea typeface="Proxima Nova"/>
                <a:cs typeface="Proxima Nova"/>
                <a:sym typeface="Proxima Nova"/>
              </a:rPr>
              <a:t>x improvement over naïve traversal, and a 1</a:t>
            </a:r>
            <a:r>
              <a:rPr lang="en" sz="1600">
                <a:latin typeface="Proxima Nova"/>
                <a:ea typeface="Proxima Nova"/>
                <a:cs typeface="Proxima Nova"/>
                <a:sym typeface="Proxima Nova"/>
              </a:rPr>
              <a:t>0</a:t>
            </a:r>
            <a:r>
              <a:rPr lang="en" sz="1600">
                <a:latin typeface="Proxima Nova"/>
                <a:ea typeface="Proxima Nova"/>
                <a:cs typeface="Proxima Nova"/>
                <a:sym typeface="Proxima Nova"/>
              </a:rPr>
              <a:t>0x improvement over an initial non-BVH solution.</a:t>
            </a:r>
            <a:endParaRPr b="1" i="1" sz="1600">
              <a:latin typeface="Proxima Nova"/>
              <a:ea typeface="Proxima Nova"/>
              <a:cs typeface="Proxima Nova"/>
              <a:sym typeface="Proxima Nova"/>
            </a:endParaRPr>
          </a:p>
        </p:txBody>
      </p:sp>
      <p:sp>
        <p:nvSpPr>
          <p:cNvPr id="1022" name="Google Shape;1022;p44"/>
          <p:cNvSpPr txBox="1"/>
          <p:nvPr/>
        </p:nvSpPr>
        <p:spPr>
          <a:xfrm>
            <a:off x="2755464" y="2716150"/>
            <a:ext cx="9186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No BVH</a:t>
            </a:r>
            <a:endParaRPr b="1">
              <a:latin typeface="Proxima Nova"/>
              <a:ea typeface="Proxima Nova"/>
              <a:cs typeface="Proxima Nova"/>
              <a:sym typeface="Proxima Nova"/>
            </a:endParaRPr>
          </a:p>
        </p:txBody>
      </p:sp>
      <p:sp>
        <p:nvSpPr>
          <p:cNvPr id="1023" name="Google Shape;1023;p44"/>
          <p:cNvSpPr txBox="1"/>
          <p:nvPr/>
        </p:nvSpPr>
        <p:spPr>
          <a:xfrm>
            <a:off x="4279464" y="2716150"/>
            <a:ext cx="16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Simple traversal</a:t>
            </a:r>
            <a:endParaRPr b="1">
              <a:latin typeface="Proxima Nova"/>
              <a:ea typeface="Proxima Nova"/>
              <a:cs typeface="Proxima Nova"/>
              <a:sym typeface="Proxima Nova"/>
            </a:endParaRPr>
          </a:p>
        </p:txBody>
      </p:sp>
      <p:sp>
        <p:nvSpPr>
          <p:cNvPr id="1024" name="Google Shape;1024;p44"/>
          <p:cNvSpPr txBox="1"/>
          <p:nvPr/>
        </p:nvSpPr>
        <p:spPr>
          <a:xfrm>
            <a:off x="6184475" y="2639950"/>
            <a:ext cx="1793400" cy="49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Sorted sibling traversal</a:t>
            </a:r>
            <a:endParaRPr b="1">
              <a:latin typeface="Proxima Nova"/>
              <a:ea typeface="Proxima Nova"/>
              <a:cs typeface="Proxima Nova"/>
              <a:sym typeface="Proxima Nova"/>
            </a:endParaRPr>
          </a:p>
        </p:txBody>
      </p:sp>
      <p:sp>
        <p:nvSpPr>
          <p:cNvPr id="1025" name="Google Shape;1025;p44"/>
          <p:cNvSpPr txBox="1"/>
          <p:nvPr/>
        </p:nvSpPr>
        <p:spPr>
          <a:xfrm>
            <a:off x="1217689" y="3401950"/>
            <a:ext cx="12372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Render time</a:t>
            </a:r>
            <a:endParaRPr b="1">
              <a:latin typeface="Proxima Nova"/>
              <a:ea typeface="Proxima Nova"/>
              <a:cs typeface="Proxima Nova"/>
              <a:sym typeface="Proxima Nova"/>
            </a:endParaRPr>
          </a:p>
        </p:txBody>
      </p:sp>
      <p:cxnSp>
        <p:nvCxnSpPr>
          <p:cNvPr id="1026" name="Google Shape;1026;p44"/>
          <p:cNvCxnSpPr/>
          <p:nvPr/>
        </p:nvCxnSpPr>
        <p:spPr>
          <a:xfrm>
            <a:off x="1309836" y="3235300"/>
            <a:ext cx="6373500" cy="0"/>
          </a:xfrm>
          <a:prstGeom prst="straightConnector1">
            <a:avLst/>
          </a:prstGeom>
          <a:noFill/>
          <a:ln cap="flat" cmpd="sng" w="9525">
            <a:solidFill>
              <a:srgbClr val="666666"/>
            </a:solidFill>
            <a:prstDash val="dash"/>
            <a:round/>
            <a:headEnd len="med" w="med" type="none"/>
            <a:tailEnd len="med" w="med" type="none"/>
          </a:ln>
        </p:spPr>
      </p:cxnSp>
      <p:sp>
        <p:nvSpPr>
          <p:cNvPr id="1027" name="Google Shape;1027;p44"/>
          <p:cNvSpPr txBox="1"/>
          <p:nvPr/>
        </p:nvSpPr>
        <p:spPr>
          <a:xfrm>
            <a:off x="2747477" y="3393963"/>
            <a:ext cx="9186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1,</a:t>
            </a:r>
            <a:r>
              <a:rPr lang="en">
                <a:latin typeface="Proxima Nova"/>
                <a:ea typeface="Proxima Nova"/>
                <a:cs typeface="Proxima Nova"/>
                <a:sym typeface="Proxima Nova"/>
              </a:rPr>
              <a:t>00</a:t>
            </a:r>
            <a:r>
              <a:rPr lang="en">
                <a:latin typeface="Proxima Nova"/>
                <a:ea typeface="Proxima Nova"/>
                <a:cs typeface="Proxima Nova"/>
                <a:sym typeface="Proxima Nova"/>
              </a:rPr>
              <a:t>0 ms</a:t>
            </a:r>
            <a:endParaRPr>
              <a:latin typeface="Proxima Nova"/>
              <a:ea typeface="Proxima Nova"/>
              <a:cs typeface="Proxima Nova"/>
              <a:sym typeface="Proxima Nova"/>
            </a:endParaRPr>
          </a:p>
        </p:txBody>
      </p:sp>
      <p:sp>
        <p:nvSpPr>
          <p:cNvPr id="1028" name="Google Shape;1028;p44"/>
          <p:cNvSpPr txBox="1"/>
          <p:nvPr/>
        </p:nvSpPr>
        <p:spPr>
          <a:xfrm>
            <a:off x="4676437" y="3401950"/>
            <a:ext cx="9186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100 ms</a:t>
            </a:r>
            <a:endParaRPr>
              <a:latin typeface="Proxima Nova"/>
              <a:ea typeface="Proxima Nova"/>
              <a:cs typeface="Proxima Nova"/>
              <a:sym typeface="Proxima Nova"/>
            </a:endParaRPr>
          </a:p>
        </p:txBody>
      </p:sp>
      <p:sp>
        <p:nvSpPr>
          <p:cNvPr id="1029" name="Google Shape;1029;p44"/>
          <p:cNvSpPr txBox="1"/>
          <p:nvPr/>
        </p:nvSpPr>
        <p:spPr>
          <a:xfrm>
            <a:off x="6685917" y="3401950"/>
            <a:ext cx="918600" cy="49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10 ms</a:t>
            </a:r>
            <a:endParaRPr>
              <a:latin typeface="Proxima Nova"/>
              <a:ea typeface="Proxima Nova"/>
              <a:cs typeface="Proxima Nova"/>
              <a:sym typeface="Proxima Nov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3" name="Shape 1033"/>
        <p:cNvGrpSpPr/>
        <p:nvPr/>
      </p:nvGrpSpPr>
      <p:grpSpPr>
        <a:xfrm>
          <a:off x="0" y="0"/>
          <a:ext cx="0" cy="0"/>
          <a:chOff x="0" y="0"/>
          <a:chExt cx="0" cy="0"/>
        </a:xfrm>
      </p:grpSpPr>
      <p:sp>
        <p:nvSpPr>
          <p:cNvPr id="1034" name="Google Shape;1034;p45"/>
          <p:cNvSpPr/>
          <p:nvPr/>
        </p:nvSpPr>
        <p:spPr>
          <a:xfrm>
            <a:off x="0" y="102675"/>
            <a:ext cx="13497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5"/>
          <p:cNvSpPr txBox="1"/>
          <p:nvPr/>
        </p:nvSpPr>
        <p:spPr>
          <a:xfrm>
            <a:off x="-10650" y="95075"/>
            <a:ext cx="14961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CONCLUSION</a:t>
            </a:r>
            <a:endParaRPr>
              <a:solidFill>
                <a:srgbClr val="666666"/>
              </a:solidFill>
              <a:latin typeface="Proxima Nova"/>
              <a:ea typeface="Proxima Nova"/>
              <a:cs typeface="Proxima Nova"/>
              <a:sym typeface="Proxima Nova"/>
            </a:endParaRPr>
          </a:p>
        </p:txBody>
      </p:sp>
      <p:sp>
        <p:nvSpPr>
          <p:cNvPr id="1036" name="Google Shape;1036;p45"/>
          <p:cNvSpPr txBox="1"/>
          <p:nvPr/>
        </p:nvSpPr>
        <p:spPr>
          <a:xfrm>
            <a:off x="981750" y="1694700"/>
            <a:ext cx="7180500" cy="17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434343"/>
                </a:solidFill>
                <a:latin typeface="Proxima Nova"/>
                <a:ea typeface="Proxima Nova"/>
                <a:cs typeface="Proxima Nova"/>
                <a:sym typeface="Proxima Nova"/>
              </a:rPr>
              <a:t>Bounding volume hierarchies can </a:t>
            </a:r>
            <a:r>
              <a:rPr b="1" lang="en" sz="1600">
                <a:solidFill>
                  <a:srgbClr val="434343"/>
                </a:solidFill>
                <a:latin typeface="Proxima Nova"/>
                <a:ea typeface="Proxima Nova"/>
                <a:cs typeface="Proxima Nova"/>
                <a:sym typeface="Proxima Nova"/>
              </a:rPr>
              <a:t>significantly improve the performance</a:t>
            </a:r>
            <a:r>
              <a:rPr lang="en" sz="1600">
                <a:solidFill>
                  <a:srgbClr val="434343"/>
                </a:solidFill>
                <a:latin typeface="Proxima Nova"/>
                <a:ea typeface="Proxima Nova"/>
                <a:cs typeface="Proxima Nova"/>
                <a:sym typeface="Proxima Nova"/>
              </a:rPr>
              <a:t> of spatial search operations. Commonly used in rendering, but also applicable elsewhere.</a:t>
            </a:r>
            <a:endParaRPr sz="16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2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sz="1600">
                <a:solidFill>
                  <a:srgbClr val="434343"/>
                </a:solidFill>
                <a:latin typeface="Proxima Nova"/>
                <a:ea typeface="Proxima Nova"/>
                <a:cs typeface="Proxima Nova"/>
                <a:sym typeface="Proxima Nova"/>
              </a:rPr>
              <a:t>Lots of libraries</a:t>
            </a:r>
            <a:r>
              <a:rPr lang="en" sz="1600">
                <a:solidFill>
                  <a:srgbClr val="434343"/>
                </a:solidFill>
                <a:latin typeface="Proxima Nova"/>
                <a:ea typeface="Proxima Nova"/>
                <a:cs typeface="Proxima Nova"/>
                <a:sym typeface="Proxima Nova"/>
              </a:rPr>
              <a:t> from Intel, Nvidia, AMD that do the heavy lifting for you.</a:t>
            </a:r>
            <a:endParaRPr sz="1600">
              <a:solidFill>
                <a:srgbClr val="434343"/>
              </a:solidFill>
              <a:latin typeface="Proxima Nova"/>
              <a:ea typeface="Proxima Nova"/>
              <a:cs typeface="Proxima Nova"/>
              <a:sym typeface="Proxima Nov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0" name="Shape 1040"/>
        <p:cNvGrpSpPr/>
        <p:nvPr/>
      </p:nvGrpSpPr>
      <p:grpSpPr>
        <a:xfrm>
          <a:off x="0" y="0"/>
          <a:ext cx="0" cy="0"/>
          <a:chOff x="0" y="0"/>
          <a:chExt cx="0" cy="0"/>
        </a:xfrm>
      </p:grpSpPr>
      <p:sp>
        <p:nvSpPr>
          <p:cNvPr id="1041" name="Google Shape;1041;p46"/>
          <p:cNvSpPr/>
          <p:nvPr/>
        </p:nvSpPr>
        <p:spPr>
          <a:xfrm>
            <a:off x="0" y="102675"/>
            <a:ext cx="13497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6"/>
          <p:cNvSpPr txBox="1"/>
          <p:nvPr/>
        </p:nvSpPr>
        <p:spPr>
          <a:xfrm>
            <a:off x="-10650" y="95075"/>
            <a:ext cx="14961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CONCLUSION</a:t>
            </a:r>
            <a:endParaRPr>
              <a:solidFill>
                <a:srgbClr val="666666"/>
              </a:solidFill>
              <a:latin typeface="Proxima Nova"/>
              <a:ea typeface="Proxima Nova"/>
              <a:cs typeface="Proxima Nova"/>
              <a:sym typeface="Proxima Nova"/>
            </a:endParaRPr>
          </a:p>
        </p:txBody>
      </p:sp>
      <p:sp>
        <p:nvSpPr>
          <p:cNvPr id="1043" name="Google Shape;1043;p46"/>
          <p:cNvSpPr txBox="1"/>
          <p:nvPr/>
        </p:nvSpPr>
        <p:spPr>
          <a:xfrm>
            <a:off x="1473150" y="1745075"/>
            <a:ext cx="6197700" cy="69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200">
                <a:solidFill>
                  <a:srgbClr val="434343"/>
                </a:solidFill>
                <a:latin typeface="Proxima Nova"/>
                <a:ea typeface="Proxima Nova"/>
                <a:cs typeface="Proxima Nova"/>
                <a:sym typeface="Proxima Nova"/>
              </a:rPr>
              <a:t>Thanks for listening</a:t>
            </a:r>
            <a:r>
              <a:rPr lang="en" sz="2200">
                <a:solidFill>
                  <a:srgbClr val="434343"/>
                </a:solidFill>
                <a:latin typeface="Proxima Nova"/>
                <a:ea typeface="Proxima Nova"/>
                <a:cs typeface="Proxima Nova"/>
                <a:sym typeface="Proxima Nova"/>
              </a:rPr>
              <a:t> (or reading)!</a:t>
            </a:r>
            <a:endParaRPr sz="1500"/>
          </a:p>
        </p:txBody>
      </p:sp>
      <p:sp>
        <p:nvSpPr>
          <p:cNvPr id="1044" name="Google Shape;1044;p46"/>
          <p:cNvSpPr txBox="1"/>
          <p:nvPr/>
        </p:nvSpPr>
        <p:spPr>
          <a:xfrm>
            <a:off x="1888500" y="2583925"/>
            <a:ext cx="5367000" cy="814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500">
                <a:solidFill>
                  <a:srgbClr val="434343"/>
                </a:solidFill>
                <a:latin typeface="Proxima Nova"/>
                <a:ea typeface="Proxima Nova"/>
                <a:cs typeface="Proxima Nova"/>
                <a:sym typeface="Proxima Nova"/>
              </a:rPr>
              <a:t>Don’t forget to check out the source for </a:t>
            </a:r>
            <a:r>
              <a:rPr lang="en" sz="1500" u="sng">
                <a:solidFill>
                  <a:schemeClr val="accent5"/>
                </a:solidFill>
                <a:latin typeface="Proxima Nova"/>
                <a:ea typeface="Proxima Nova"/>
                <a:cs typeface="Proxima Nova"/>
                <a:sym typeface="Proxima Nova"/>
                <a:hlinkClick r:id="rId3"/>
              </a:rPr>
              <a:t>Final Stage 2.0</a:t>
            </a:r>
            <a:r>
              <a:rPr lang="en" sz="1500">
                <a:solidFill>
                  <a:srgbClr val="434343"/>
                </a:solidFill>
                <a:latin typeface="Proxima Nova"/>
                <a:ea typeface="Proxima Nova"/>
                <a:cs typeface="Proxima Nova"/>
                <a:sym typeface="Proxima Nova"/>
              </a:rPr>
              <a:t>, which demonstrates most of the concepts discussed in this talk.</a:t>
            </a:r>
            <a:endParaRPr sz="15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6"/>
          <p:cNvSpPr/>
          <p:nvPr/>
        </p:nvSpPr>
        <p:spPr>
          <a:xfrm>
            <a:off x="-9175" y="102675"/>
            <a:ext cx="14469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txBox="1"/>
          <p:nvPr/>
        </p:nvSpPr>
        <p:spPr>
          <a:xfrm>
            <a:off x="-10650" y="95066"/>
            <a:ext cx="14469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THE PROBLEM</a:t>
            </a:r>
            <a:endParaRPr>
              <a:solidFill>
                <a:srgbClr val="666666"/>
              </a:solidFill>
              <a:latin typeface="Proxima Nova"/>
              <a:ea typeface="Proxima Nova"/>
              <a:cs typeface="Proxima Nova"/>
              <a:sym typeface="Proxima Nova"/>
            </a:endParaRPr>
          </a:p>
        </p:txBody>
      </p:sp>
      <p:sp>
        <p:nvSpPr>
          <p:cNvPr id="90" name="Google Shape;90;p16"/>
          <p:cNvSpPr txBox="1"/>
          <p:nvPr/>
        </p:nvSpPr>
        <p:spPr>
          <a:xfrm>
            <a:off x="1234976" y="3468641"/>
            <a:ext cx="823500" cy="31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Proxima Nova"/>
                <a:ea typeface="Proxima Nova"/>
                <a:cs typeface="Proxima Nova"/>
                <a:sym typeface="Proxima Nova"/>
              </a:rPr>
              <a:t>PHOTON RAY</a:t>
            </a:r>
            <a:endParaRPr sz="800">
              <a:latin typeface="Proxima Nova"/>
              <a:ea typeface="Proxima Nova"/>
              <a:cs typeface="Proxima Nova"/>
              <a:sym typeface="Proxima Nova"/>
            </a:endParaRPr>
          </a:p>
        </p:txBody>
      </p:sp>
      <p:sp>
        <p:nvSpPr>
          <p:cNvPr id="91" name="Google Shape;91;p16"/>
          <p:cNvSpPr txBox="1"/>
          <p:nvPr/>
        </p:nvSpPr>
        <p:spPr>
          <a:xfrm>
            <a:off x="3161579" y="4408040"/>
            <a:ext cx="823500" cy="31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Proxima Nova"/>
                <a:ea typeface="Proxima Nova"/>
                <a:cs typeface="Proxima Nova"/>
                <a:sym typeface="Proxima Nova"/>
              </a:rPr>
              <a:t>SCENE</a:t>
            </a:r>
            <a:endParaRPr sz="800">
              <a:latin typeface="Proxima Nova"/>
              <a:ea typeface="Proxima Nova"/>
              <a:cs typeface="Proxima Nova"/>
              <a:sym typeface="Proxima Nova"/>
            </a:endParaRPr>
          </a:p>
        </p:txBody>
      </p:sp>
      <p:sp>
        <p:nvSpPr>
          <p:cNvPr id="92" name="Google Shape;92;p16"/>
          <p:cNvSpPr txBox="1"/>
          <p:nvPr/>
        </p:nvSpPr>
        <p:spPr>
          <a:xfrm>
            <a:off x="1104900" y="873150"/>
            <a:ext cx="6934200" cy="9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Proxima Nova"/>
                <a:ea typeface="Proxima Nova"/>
                <a:cs typeface="Proxima Nova"/>
                <a:sym typeface="Proxima Nova"/>
              </a:rPr>
              <a:t>Specifically, given a collection of objects that comprise our scene, and a photon travelling in a straight line (i.e. a photon ray), </a:t>
            </a:r>
            <a:r>
              <a:rPr b="1" i="1" lang="en" sz="1600">
                <a:latin typeface="Proxima Nova"/>
                <a:ea typeface="Proxima Nova"/>
                <a:cs typeface="Proxima Nova"/>
                <a:sym typeface="Proxima Nova"/>
              </a:rPr>
              <a:t>determine the first object, if any, that is struck by the photon</a:t>
            </a:r>
            <a:r>
              <a:rPr lang="en" sz="1600">
                <a:latin typeface="Proxima Nova"/>
                <a:ea typeface="Proxima Nova"/>
                <a:cs typeface="Proxima Nova"/>
                <a:sym typeface="Proxima Nova"/>
              </a:rPr>
              <a:t>.</a:t>
            </a:r>
            <a:endParaRPr sz="1600">
              <a:latin typeface="Proxima Nova"/>
              <a:ea typeface="Proxima Nova"/>
              <a:cs typeface="Proxima Nova"/>
              <a:sym typeface="Proxima Nova"/>
            </a:endParaRPr>
          </a:p>
        </p:txBody>
      </p:sp>
      <p:sp>
        <p:nvSpPr>
          <p:cNvPr id="93" name="Google Shape;93;p16"/>
          <p:cNvSpPr txBox="1"/>
          <p:nvPr/>
        </p:nvSpPr>
        <p:spPr>
          <a:xfrm>
            <a:off x="5675994" y="3113312"/>
            <a:ext cx="2020500" cy="12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latin typeface="Proxima Nova"/>
                <a:ea typeface="Proxima Nova"/>
                <a:cs typeface="Proxima Nova"/>
                <a:sym typeface="Proxima Nova"/>
              </a:rPr>
              <a:t>Result</a:t>
            </a:r>
            <a:r>
              <a:rPr lang="en" sz="1200">
                <a:latin typeface="Proxima Nova"/>
                <a:ea typeface="Proxima Nova"/>
                <a:cs typeface="Proxima Nova"/>
                <a:sym typeface="Proxima Nova"/>
              </a:rPr>
              <a:t>: the first object struck by the photon ray is a small </a:t>
            </a:r>
            <a:r>
              <a:rPr b="1" lang="en" sz="1200">
                <a:solidFill>
                  <a:srgbClr val="E06666"/>
                </a:solidFill>
                <a:latin typeface="Proxima Nova"/>
                <a:ea typeface="Proxima Nova"/>
                <a:cs typeface="Proxima Nova"/>
                <a:sym typeface="Proxima Nova"/>
              </a:rPr>
              <a:t>red</a:t>
            </a:r>
            <a:r>
              <a:rPr lang="en" sz="1200">
                <a:latin typeface="Proxima Nova"/>
                <a:ea typeface="Proxima Nova"/>
                <a:cs typeface="Proxima Nova"/>
                <a:sym typeface="Proxima Nova"/>
              </a:rPr>
              <a:t> </a:t>
            </a:r>
            <a:r>
              <a:rPr b="1" lang="en" sz="1200">
                <a:solidFill>
                  <a:srgbClr val="E06666"/>
                </a:solidFill>
                <a:latin typeface="Proxima Nova"/>
                <a:ea typeface="Proxima Nova"/>
                <a:cs typeface="Proxima Nova"/>
                <a:sym typeface="Proxima Nova"/>
              </a:rPr>
              <a:t>sphere</a:t>
            </a:r>
            <a:r>
              <a:rPr lang="en" sz="1200">
                <a:latin typeface="Proxima Nova"/>
                <a:ea typeface="Proxima Nova"/>
                <a:cs typeface="Proxima Nova"/>
                <a:sym typeface="Proxima Nova"/>
              </a:rPr>
              <a:t>.</a:t>
            </a:r>
            <a:endParaRPr sz="1200">
              <a:latin typeface="Proxima Nova"/>
              <a:ea typeface="Proxima Nova"/>
              <a:cs typeface="Proxima Nova"/>
              <a:sym typeface="Proxima Nova"/>
            </a:endParaRPr>
          </a:p>
        </p:txBody>
      </p:sp>
      <p:sp>
        <p:nvSpPr>
          <p:cNvPr id="94" name="Google Shape;94;p16"/>
          <p:cNvSpPr/>
          <p:nvPr/>
        </p:nvSpPr>
        <p:spPr>
          <a:xfrm>
            <a:off x="2456359" y="2981484"/>
            <a:ext cx="392100" cy="392100"/>
          </a:xfrm>
          <a:prstGeom prst="ellipse">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p:nvPr/>
        </p:nvSpPr>
        <p:spPr>
          <a:xfrm>
            <a:off x="2975244" y="2843575"/>
            <a:ext cx="423600" cy="3177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p:nvPr/>
        </p:nvSpPr>
        <p:spPr>
          <a:xfrm>
            <a:off x="3232870" y="2429914"/>
            <a:ext cx="321900" cy="317700"/>
          </a:xfrm>
          <a:prstGeom prst="ellipse">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3766274" y="2991436"/>
            <a:ext cx="238200" cy="235200"/>
          </a:xfrm>
          <a:prstGeom prst="ellipse">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3751750" y="2662430"/>
            <a:ext cx="165600" cy="117900"/>
          </a:xfrm>
          <a:prstGeom prst="ellipse">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a:off x="3163923" y="3622800"/>
            <a:ext cx="392100" cy="360000"/>
          </a:xfrm>
          <a:prstGeom prst="ellipse">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3872650" y="3667275"/>
            <a:ext cx="423600" cy="360000"/>
          </a:xfrm>
          <a:prstGeom prst="ellipse">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3584850" y="4069075"/>
            <a:ext cx="140700" cy="2352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3552183" y="3350729"/>
            <a:ext cx="238200" cy="235200"/>
          </a:xfrm>
          <a:prstGeom prst="ellipse">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4223469" y="3065999"/>
            <a:ext cx="140700" cy="138900"/>
          </a:xfrm>
          <a:prstGeom prst="ellipse">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3218356" y="3302863"/>
            <a:ext cx="140700" cy="117900"/>
          </a:xfrm>
          <a:prstGeom prst="ellipse">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2822847" y="3551139"/>
            <a:ext cx="177900" cy="2352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3004269" y="4169072"/>
            <a:ext cx="140700" cy="138900"/>
          </a:xfrm>
          <a:prstGeom prst="ellipse">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 name="Google Shape;107;p16"/>
          <p:cNvCxnSpPr/>
          <p:nvPr/>
        </p:nvCxnSpPr>
        <p:spPr>
          <a:xfrm>
            <a:off x="1223575" y="3479625"/>
            <a:ext cx="4259700" cy="0"/>
          </a:xfrm>
          <a:prstGeom prst="straightConnector1">
            <a:avLst/>
          </a:prstGeom>
          <a:noFill/>
          <a:ln cap="flat" cmpd="sng" w="19050">
            <a:solidFill>
              <a:srgbClr val="999999"/>
            </a:solidFill>
            <a:prstDash val="dash"/>
            <a:round/>
            <a:headEnd len="med" w="med" type="oval"/>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7"/>
          <p:cNvSpPr/>
          <p:nvPr/>
        </p:nvSpPr>
        <p:spPr>
          <a:xfrm>
            <a:off x="-9175" y="102675"/>
            <a:ext cx="14469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txBox="1"/>
          <p:nvPr/>
        </p:nvSpPr>
        <p:spPr>
          <a:xfrm>
            <a:off x="-10650" y="95066"/>
            <a:ext cx="14469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THE PROBLEM</a:t>
            </a:r>
            <a:endParaRPr>
              <a:solidFill>
                <a:srgbClr val="666666"/>
              </a:solidFill>
              <a:latin typeface="Proxima Nova"/>
              <a:ea typeface="Proxima Nova"/>
              <a:cs typeface="Proxima Nova"/>
              <a:sym typeface="Proxima Nova"/>
            </a:endParaRPr>
          </a:p>
        </p:txBody>
      </p:sp>
      <p:sp>
        <p:nvSpPr>
          <p:cNvPr id="114" name="Google Shape;114;p17"/>
          <p:cNvSpPr txBox="1"/>
          <p:nvPr/>
        </p:nvSpPr>
        <p:spPr>
          <a:xfrm>
            <a:off x="1151100" y="1615275"/>
            <a:ext cx="6384600" cy="180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CC4125"/>
                </a:solidFill>
                <a:latin typeface="Proxima Nova"/>
                <a:ea typeface="Proxima Nova"/>
                <a:cs typeface="Proxima Nova"/>
                <a:sym typeface="Proxima Nova"/>
              </a:rPr>
              <a:t>✘</a:t>
            </a:r>
            <a:r>
              <a:rPr lang="en" sz="1600">
                <a:latin typeface="Proxima Nova"/>
                <a:ea typeface="Proxima Nova"/>
                <a:cs typeface="Proxima Nova"/>
                <a:sym typeface="Proxima Nova"/>
              </a:rPr>
              <a:t>  Test our photon ray against every object in the scene</a:t>
            </a:r>
            <a:endParaRPr sz="1600">
              <a:latin typeface="Proxima Nova"/>
              <a:ea typeface="Proxima Nova"/>
              <a:cs typeface="Proxima Nova"/>
              <a:sym typeface="Proxima Nova"/>
            </a:endParaRPr>
          </a:p>
          <a:p>
            <a:pPr indent="0" lvl="0" marL="457200" rtl="0" algn="l">
              <a:spcBef>
                <a:spcPts val="0"/>
              </a:spcBef>
              <a:spcAft>
                <a:spcPts val="0"/>
              </a:spcAft>
              <a:buNone/>
            </a:pPr>
            <a:r>
              <a:t/>
            </a:r>
            <a:endParaRPr sz="1600">
              <a:latin typeface="Proxima Nova"/>
              <a:ea typeface="Proxima Nova"/>
              <a:cs typeface="Proxima Nova"/>
              <a:sym typeface="Proxima Nova"/>
            </a:endParaRPr>
          </a:p>
          <a:p>
            <a:pPr indent="0" lvl="0" marL="0" rtl="0" algn="l">
              <a:spcBef>
                <a:spcPts val="0"/>
              </a:spcBef>
              <a:spcAft>
                <a:spcPts val="0"/>
              </a:spcAft>
              <a:buNone/>
            </a:pPr>
            <a:r>
              <a:rPr b="1" lang="en" sz="1600">
                <a:solidFill>
                  <a:srgbClr val="CC4125"/>
                </a:solidFill>
                <a:latin typeface="Proxima Nova"/>
                <a:ea typeface="Proxima Nova"/>
                <a:cs typeface="Proxima Nova"/>
                <a:sym typeface="Proxima Nova"/>
              </a:rPr>
              <a:t>✘</a:t>
            </a:r>
            <a:r>
              <a:rPr lang="en" sz="1600">
                <a:solidFill>
                  <a:schemeClr val="dk1"/>
                </a:solidFill>
                <a:latin typeface="Proxima Nova"/>
                <a:ea typeface="Proxima Nova"/>
                <a:cs typeface="Proxima Nova"/>
                <a:sym typeface="Proxima Nova"/>
              </a:rPr>
              <a:t>  Test our photon ray against every polygon of every object</a:t>
            </a:r>
            <a:endParaRPr sz="16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6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 sz="1600">
                <a:solidFill>
                  <a:srgbClr val="CC4125"/>
                </a:solidFill>
                <a:latin typeface="Proxima Nova"/>
                <a:ea typeface="Proxima Nova"/>
                <a:cs typeface="Proxima Nova"/>
                <a:sym typeface="Proxima Nova"/>
              </a:rPr>
              <a:t>✘</a:t>
            </a:r>
            <a:r>
              <a:rPr lang="en" sz="1600">
                <a:solidFill>
                  <a:schemeClr val="dk1"/>
                </a:solidFill>
                <a:latin typeface="Proxima Nova"/>
                <a:ea typeface="Proxima Nova"/>
                <a:cs typeface="Proxima Nova"/>
                <a:sym typeface="Proxima Nova"/>
              </a:rPr>
              <a:t>  Rely solely on non-spatial data structures to represent our scene</a:t>
            </a:r>
            <a:endParaRPr sz="1600">
              <a:solidFill>
                <a:schemeClr val="dk1"/>
              </a:solidFill>
              <a:latin typeface="Proxima Nova"/>
              <a:ea typeface="Proxima Nova"/>
              <a:cs typeface="Proxima Nova"/>
              <a:sym typeface="Proxima Nova"/>
            </a:endParaRPr>
          </a:p>
        </p:txBody>
      </p:sp>
      <p:sp>
        <p:nvSpPr>
          <p:cNvPr id="115" name="Google Shape;115;p17"/>
          <p:cNvSpPr txBox="1"/>
          <p:nvPr/>
        </p:nvSpPr>
        <p:spPr>
          <a:xfrm>
            <a:off x="971010" y="933525"/>
            <a:ext cx="65583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Proxima Nova"/>
                <a:ea typeface="Proxima Nova"/>
                <a:cs typeface="Proxima Nova"/>
                <a:sym typeface="Proxima Nova"/>
              </a:rPr>
              <a:t>Things we definitely </a:t>
            </a:r>
            <a:r>
              <a:rPr b="1" i="1" lang="en" sz="1800">
                <a:latin typeface="Proxima Nova"/>
                <a:ea typeface="Proxima Nova"/>
                <a:cs typeface="Proxima Nova"/>
                <a:sym typeface="Proxima Nova"/>
              </a:rPr>
              <a:t>don’t</a:t>
            </a:r>
            <a:r>
              <a:rPr b="1" lang="en" sz="1800">
                <a:latin typeface="Proxima Nova"/>
                <a:ea typeface="Proxima Nova"/>
                <a:cs typeface="Proxima Nova"/>
                <a:sym typeface="Proxima Nova"/>
              </a:rPr>
              <a:t> want to do:</a:t>
            </a:r>
            <a:endParaRPr b="1" sz="1800">
              <a:solidFill>
                <a:srgbClr val="666666"/>
              </a:solidFill>
              <a:latin typeface="Proxima Nova"/>
              <a:ea typeface="Proxima Nova"/>
              <a:cs typeface="Proxima Nova"/>
              <a:sym typeface="Proxima Nova"/>
            </a:endParaRPr>
          </a:p>
        </p:txBody>
      </p:sp>
      <p:sp>
        <p:nvSpPr>
          <p:cNvPr id="116" name="Google Shape;116;p17"/>
          <p:cNvSpPr/>
          <p:nvPr/>
        </p:nvSpPr>
        <p:spPr>
          <a:xfrm>
            <a:off x="1064792" y="1461005"/>
            <a:ext cx="392100" cy="46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a:off x="1046275" y="3468100"/>
            <a:ext cx="6900600" cy="844800"/>
          </a:xfrm>
          <a:prstGeom prst="rect">
            <a:avLst/>
          </a:prstGeom>
          <a:solidFill>
            <a:srgbClr val="FFFFFF"/>
          </a:solidFill>
          <a:ln cap="flat" cmpd="sng" w="9525">
            <a:solidFill>
              <a:srgbClr val="43434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Proxima Nova"/>
                <a:ea typeface="Proxima Nova"/>
                <a:cs typeface="Proxima Nova"/>
                <a:sym typeface="Proxima Nova"/>
              </a:rPr>
              <a:t>Doing any of these will </a:t>
            </a:r>
            <a:r>
              <a:rPr b="1" i="1" lang="en" sz="2000">
                <a:solidFill>
                  <a:srgbClr val="CC4125"/>
                </a:solidFill>
                <a:latin typeface="Proxima Nova"/>
                <a:ea typeface="Proxima Nova"/>
                <a:cs typeface="Proxima Nova"/>
                <a:sym typeface="Proxima Nova"/>
              </a:rPr>
              <a:t>severely impact</a:t>
            </a:r>
            <a:r>
              <a:rPr i="1" lang="en" sz="2000">
                <a:latin typeface="Proxima Nova"/>
                <a:ea typeface="Proxima Nova"/>
                <a:cs typeface="Proxima Nova"/>
                <a:sym typeface="Proxima Nova"/>
              </a:rPr>
              <a:t> performance!</a:t>
            </a:r>
            <a:endParaRPr i="1" sz="2000">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8"/>
          <p:cNvSpPr/>
          <p:nvPr/>
        </p:nvSpPr>
        <p:spPr>
          <a:xfrm>
            <a:off x="-9175" y="102675"/>
            <a:ext cx="14469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txBox="1"/>
          <p:nvPr/>
        </p:nvSpPr>
        <p:spPr>
          <a:xfrm>
            <a:off x="-10650" y="95066"/>
            <a:ext cx="14469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THE SOLUTION</a:t>
            </a:r>
            <a:endParaRPr>
              <a:solidFill>
                <a:srgbClr val="666666"/>
              </a:solidFill>
              <a:latin typeface="Proxima Nova"/>
              <a:ea typeface="Proxima Nova"/>
              <a:cs typeface="Proxima Nova"/>
              <a:sym typeface="Proxima Nova"/>
            </a:endParaRPr>
          </a:p>
        </p:txBody>
      </p:sp>
      <p:sp>
        <p:nvSpPr>
          <p:cNvPr id="124" name="Google Shape;124;p18"/>
          <p:cNvSpPr txBox="1"/>
          <p:nvPr/>
        </p:nvSpPr>
        <p:spPr>
          <a:xfrm>
            <a:off x="1131450" y="1731600"/>
            <a:ext cx="6881100" cy="168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Our solution needs to scale to support scenes with an arbitrary number of objects, and an arbitrary number of polygons. Ideally, </a:t>
            </a:r>
            <a:r>
              <a:rPr i="1" lang="en" sz="1600">
                <a:latin typeface="Proxima Nova"/>
                <a:ea typeface="Proxima Nova"/>
                <a:cs typeface="Proxima Nova"/>
                <a:sym typeface="Proxima Nova"/>
              </a:rPr>
              <a:t>memory </a:t>
            </a:r>
            <a:r>
              <a:rPr lang="en" sz="1600">
                <a:latin typeface="Proxima Nova"/>
                <a:ea typeface="Proxima Nova"/>
                <a:cs typeface="Proxima Nova"/>
                <a:sym typeface="Proxima Nova"/>
              </a:rPr>
              <a:t>should be the limiting factor</a:t>
            </a:r>
            <a:r>
              <a:rPr i="1" lang="en" sz="1600">
                <a:latin typeface="Proxima Nova"/>
                <a:ea typeface="Proxima Nova"/>
                <a:cs typeface="Proxima Nova"/>
                <a:sym typeface="Proxima Nova"/>
              </a:rPr>
              <a:t>, </a:t>
            </a:r>
            <a:r>
              <a:rPr lang="en" sz="1600">
                <a:latin typeface="Proxima Nova"/>
                <a:ea typeface="Proxima Nova"/>
                <a:cs typeface="Proxima Nova"/>
                <a:sym typeface="Proxima Nova"/>
              </a:rPr>
              <a:t>not</a:t>
            </a:r>
            <a:r>
              <a:rPr i="1" lang="en" sz="1600">
                <a:latin typeface="Proxima Nova"/>
                <a:ea typeface="Proxima Nova"/>
                <a:cs typeface="Proxima Nova"/>
                <a:sym typeface="Proxima Nova"/>
              </a:rPr>
              <a:t> processing power.</a:t>
            </a:r>
            <a:endParaRPr i="1" sz="16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i="1" sz="1600">
              <a:latin typeface="Proxima Nova"/>
              <a:ea typeface="Proxima Nova"/>
              <a:cs typeface="Proxima Nova"/>
              <a:sym typeface="Proxima Nova"/>
            </a:endParaRPr>
          </a:p>
          <a:p>
            <a:pPr indent="0" lvl="0" marL="0" rtl="0" algn="l">
              <a:lnSpc>
                <a:spcPct val="115000"/>
              </a:lnSpc>
              <a:spcBef>
                <a:spcPts val="0"/>
              </a:spcBef>
              <a:spcAft>
                <a:spcPts val="0"/>
              </a:spcAft>
              <a:buNone/>
            </a:pPr>
            <a:r>
              <a:rPr b="1" i="1" lang="en" sz="1600">
                <a:latin typeface="Proxima Nova"/>
                <a:ea typeface="Proxima Nova"/>
                <a:cs typeface="Proxima Nova"/>
                <a:sym typeface="Proxima Nova"/>
              </a:rPr>
              <a:t>So how do we optimize our ray-scene collision detection?</a:t>
            </a:r>
            <a:endParaRPr b="1" i="1" sz="1600">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9"/>
          <p:cNvSpPr/>
          <p:nvPr/>
        </p:nvSpPr>
        <p:spPr>
          <a:xfrm>
            <a:off x="-9175" y="102675"/>
            <a:ext cx="14469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txBox="1"/>
          <p:nvPr/>
        </p:nvSpPr>
        <p:spPr>
          <a:xfrm>
            <a:off x="-10650" y="95066"/>
            <a:ext cx="14469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THE SOLUTION</a:t>
            </a:r>
            <a:endParaRPr>
              <a:solidFill>
                <a:srgbClr val="666666"/>
              </a:solidFill>
              <a:latin typeface="Proxima Nova"/>
              <a:ea typeface="Proxima Nova"/>
              <a:cs typeface="Proxima Nova"/>
              <a:sym typeface="Proxima Nova"/>
            </a:endParaRPr>
          </a:p>
        </p:txBody>
      </p:sp>
      <p:sp>
        <p:nvSpPr>
          <p:cNvPr id="131" name="Google Shape;131;p19"/>
          <p:cNvSpPr txBox="1"/>
          <p:nvPr/>
        </p:nvSpPr>
        <p:spPr>
          <a:xfrm>
            <a:off x="1091400" y="1314525"/>
            <a:ext cx="69612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Proxima Nova"/>
                <a:ea typeface="Proxima Nova"/>
                <a:cs typeface="Proxima Nova"/>
                <a:sym typeface="Proxima Nova"/>
              </a:rPr>
              <a:t>Bounding volume hierarchies</a:t>
            </a:r>
            <a:endParaRPr b="1" sz="1800">
              <a:latin typeface="Proxima Nova"/>
              <a:ea typeface="Proxima Nova"/>
              <a:cs typeface="Proxima Nova"/>
              <a:sym typeface="Proxima Nova"/>
            </a:endParaRPr>
          </a:p>
        </p:txBody>
      </p:sp>
      <p:sp>
        <p:nvSpPr>
          <p:cNvPr id="132" name="Google Shape;132;p19"/>
          <p:cNvSpPr/>
          <p:nvPr/>
        </p:nvSpPr>
        <p:spPr>
          <a:xfrm>
            <a:off x="1185173" y="1842005"/>
            <a:ext cx="392100" cy="46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txBox="1"/>
          <p:nvPr/>
        </p:nvSpPr>
        <p:spPr>
          <a:xfrm>
            <a:off x="1240750" y="2113876"/>
            <a:ext cx="6811800" cy="17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Proxima Nova"/>
                <a:ea typeface="Proxima Nova"/>
                <a:cs typeface="Proxima Nova"/>
                <a:sym typeface="Proxima Nova"/>
              </a:rPr>
              <a:t>We divide the scene into a </a:t>
            </a:r>
            <a:r>
              <a:rPr b="1" i="1" lang="en" sz="1600">
                <a:latin typeface="Proxima Nova"/>
                <a:ea typeface="Proxima Nova"/>
                <a:cs typeface="Proxima Nova"/>
                <a:sym typeface="Proxima Nova"/>
              </a:rPr>
              <a:t>hierarchy of spatial regions</a:t>
            </a:r>
            <a:r>
              <a:rPr lang="en" sz="1600">
                <a:latin typeface="Proxima Nova"/>
                <a:ea typeface="Proxima Nova"/>
                <a:cs typeface="Proxima Nova"/>
                <a:sym typeface="Proxima Nova"/>
              </a:rPr>
              <a:t> that allow us to disregard large groups of objects when we know that the photon will not pass through their vicinity (aka bounding volume).</a:t>
            </a:r>
            <a:endParaRPr sz="1600">
              <a:latin typeface="Proxima Nova"/>
              <a:ea typeface="Proxima Nova"/>
              <a:cs typeface="Proxima Nova"/>
              <a:sym typeface="Proxima Nova"/>
            </a:endParaRPr>
          </a:p>
          <a:p>
            <a:pPr indent="0" lvl="0" marL="0" rtl="0" algn="l">
              <a:spcBef>
                <a:spcPts val="0"/>
              </a:spcBef>
              <a:spcAft>
                <a:spcPts val="0"/>
              </a:spcAft>
              <a:buNone/>
            </a:pPr>
            <a:r>
              <a:t/>
            </a:r>
            <a:endParaRPr sz="1600">
              <a:latin typeface="Proxima Nova"/>
              <a:ea typeface="Proxima Nova"/>
              <a:cs typeface="Proxima Nova"/>
              <a:sym typeface="Proxima Nova"/>
            </a:endParaRPr>
          </a:p>
          <a:p>
            <a:pPr indent="0" lvl="0" marL="0" rtl="0" algn="l">
              <a:spcBef>
                <a:spcPts val="0"/>
              </a:spcBef>
              <a:spcAft>
                <a:spcPts val="0"/>
              </a:spcAft>
              <a:buNone/>
            </a:pPr>
            <a:r>
              <a:rPr lang="en" sz="1600">
                <a:latin typeface="Proxima Nova"/>
                <a:ea typeface="Proxima Nova"/>
                <a:cs typeface="Proxima Nova"/>
                <a:sym typeface="Proxima Nova"/>
              </a:rPr>
              <a:t>There are many different types of BVHs, including octrees, bsp trees, quadtrees, kd trees, and many more. </a:t>
            </a:r>
            <a:r>
              <a:rPr b="1" i="1" lang="en" sz="1600">
                <a:latin typeface="Proxima Nova"/>
                <a:ea typeface="Proxima Nova"/>
                <a:cs typeface="Proxima Nova"/>
                <a:sym typeface="Proxima Nova"/>
              </a:rPr>
              <a:t>We’re going to focus on octrees.</a:t>
            </a:r>
            <a:endParaRPr b="1" i="1" sz="160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0"/>
          <p:cNvSpPr/>
          <p:nvPr/>
        </p:nvSpPr>
        <p:spPr>
          <a:xfrm>
            <a:off x="-9175" y="102675"/>
            <a:ext cx="14469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0"/>
          <p:cNvSpPr txBox="1"/>
          <p:nvPr/>
        </p:nvSpPr>
        <p:spPr>
          <a:xfrm>
            <a:off x="-10650" y="95066"/>
            <a:ext cx="14469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THE SOLUTION</a:t>
            </a:r>
            <a:endParaRPr>
              <a:solidFill>
                <a:srgbClr val="666666"/>
              </a:solidFill>
              <a:latin typeface="Proxima Nova"/>
              <a:ea typeface="Proxima Nova"/>
              <a:cs typeface="Proxima Nova"/>
              <a:sym typeface="Proxima Nova"/>
            </a:endParaRPr>
          </a:p>
        </p:txBody>
      </p:sp>
      <p:sp>
        <p:nvSpPr>
          <p:cNvPr id="140" name="Google Shape;140;p20"/>
          <p:cNvSpPr txBox="1"/>
          <p:nvPr/>
        </p:nvSpPr>
        <p:spPr>
          <a:xfrm>
            <a:off x="1166100" y="911200"/>
            <a:ext cx="6955200" cy="10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Proxima Nova"/>
                <a:ea typeface="Proxima Nova"/>
                <a:cs typeface="Proxima Nova"/>
                <a:sym typeface="Proxima Nova"/>
              </a:rPr>
              <a:t>Bounding volume hierarchies give us </a:t>
            </a:r>
            <a:r>
              <a:rPr b="1" lang="en" sz="1600">
                <a:latin typeface="Proxima Nova"/>
                <a:ea typeface="Proxima Nova"/>
                <a:cs typeface="Proxima Nova"/>
                <a:sym typeface="Proxima Nova"/>
              </a:rPr>
              <a:t>logarithmic computational cost </a:t>
            </a:r>
            <a:r>
              <a:rPr lang="en" sz="1600">
                <a:latin typeface="Proxima Nova"/>
                <a:ea typeface="Proxima Nova"/>
                <a:cs typeface="Proxima Nova"/>
                <a:sym typeface="Proxima Nova"/>
              </a:rPr>
              <a:t>as scene complexity increases. Approaches that consider every object will be linear at best!</a:t>
            </a:r>
            <a:endParaRPr sz="1600">
              <a:latin typeface="Proxima Nova"/>
              <a:ea typeface="Proxima Nova"/>
              <a:cs typeface="Proxima Nova"/>
              <a:sym typeface="Proxima Nova"/>
            </a:endParaRPr>
          </a:p>
        </p:txBody>
      </p:sp>
      <p:cxnSp>
        <p:nvCxnSpPr>
          <p:cNvPr id="141" name="Google Shape;141;p20"/>
          <p:cNvCxnSpPr/>
          <p:nvPr/>
        </p:nvCxnSpPr>
        <p:spPr>
          <a:xfrm>
            <a:off x="2507227" y="2458048"/>
            <a:ext cx="0" cy="1837200"/>
          </a:xfrm>
          <a:prstGeom prst="straightConnector1">
            <a:avLst/>
          </a:prstGeom>
          <a:noFill/>
          <a:ln cap="flat" cmpd="sng" w="19050">
            <a:solidFill>
              <a:srgbClr val="666666"/>
            </a:solidFill>
            <a:prstDash val="solid"/>
            <a:round/>
            <a:headEnd len="med" w="med" type="none"/>
            <a:tailEnd len="med" w="med" type="none"/>
          </a:ln>
        </p:spPr>
      </p:cxnSp>
      <p:cxnSp>
        <p:nvCxnSpPr>
          <p:cNvPr id="142" name="Google Shape;142;p20"/>
          <p:cNvCxnSpPr/>
          <p:nvPr/>
        </p:nvCxnSpPr>
        <p:spPr>
          <a:xfrm>
            <a:off x="2507223" y="4295048"/>
            <a:ext cx="3136500" cy="0"/>
          </a:xfrm>
          <a:prstGeom prst="straightConnector1">
            <a:avLst/>
          </a:prstGeom>
          <a:noFill/>
          <a:ln cap="flat" cmpd="sng" w="19050">
            <a:solidFill>
              <a:srgbClr val="666666"/>
            </a:solidFill>
            <a:prstDash val="solid"/>
            <a:round/>
            <a:headEnd len="med" w="med" type="none"/>
            <a:tailEnd len="med" w="med" type="none"/>
          </a:ln>
        </p:spPr>
      </p:cxnSp>
      <p:cxnSp>
        <p:nvCxnSpPr>
          <p:cNvPr id="143" name="Google Shape;143;p20"/>
          <p:cNvCxnSpPr/>
          <p:nvPr/>
        </p:nvCxnSpPr>
        <p:spPr>
          <a:xfrm flipH="1" rot="10800000">
            <a:off x="2497135" y="2348048"/>
            <a:ext cx="3069600" cy="1947000"/>
          </a:xfrm>
          <a:prstGeom prst="straightConnector1">
            <a:avLst/>
          </a:prstGeom>
          <a:noFill/>
          <a:ln cap="flat" cmpd="sng" w="28575">
            <a:solidFill>
              <a:srgbClr val="CC4125"/>
            </a:solidFill>
            <a:prstDash val="dash"/>
            <a:round/>
            <a:headEnd len="med" w="med" type="none"/>
            <a:tailEnd len="med" w="med" type="none"/>
          </a:ln>
        </p:spPr>
      </p:cxnSp>
      <p:sp>
        <p:nvSpPr>
          <p:cNvPr id="144" name="Google Shape;144;p20"/>
          <p:cNvSpPr/>
          <p:nvPr/>
        </p:nvSpPr>
        <p:spPr>
          <a:xfrm>
            <a:off x="2503175" y="3811277"/>
            <a:ext cx="3133131" cy="483724"/>
          </a:xfrm>
          <a:custGeom>
            <a:rect b="b" l="l" r="r" t="t"/>
            <a:pathLst>
              <a:path extrusionOk="0" h="25379" w="104901">
                <a:moveTo>
                  <a:pt x="0" y="25379"/>
                </a:moveTo>
                <a:cubicBezTo>
                  <a:pt x="1466" y="23744"/>
                  <a:pt x="3271" y="18612"/>
                  <a:pt x="8798" y="15566"/>
                </a:cubicBezTo>
                <a:cubicBezTo>
                  <a:pt x="14325" y="12521"/>
                  <a:pt x="23180" y="9362"/>
                  <a:pt x="33162" y="7106"/>
                </a:cubicBezTo>
                <a:cubicBezTo>
                  <a:pt x="43145" y="4850"/>
                  <a:pt x="56737" y="3214"/>
                  <a:pt x="68693" y="2030"/>
                </a:cubicBezTo>
                <a:cubicBezTo>
                  <a:pt x="80650" y="846"/>
                  <a:pt x="98866" y="338"/>
                  <a:pt x="104901" y="0"/>
                </a:cubicBezTo>
              </a:path>
            </a:pathLst>
          </a:custGeom>
          <a:noFill/>
          <a:ln cap="flat" cmpd="sng" w="28575">
            <a:solidFill>
              <a:srgbClr val="93C47D"/>
            </a:solidFill>
            <a:prstDash val="dash"/>
            <a:round/>
            <a:headEnd len="med" w="med" type="none"/>
            <a:tailEnd len="med" w="med" type="none"/>
          </a:ln>
        </p:spPr>
      </p:sp>
      <p:sp>
        <p:nvSpPr>
          <p:cNvPr id="145" name="Google Shape;145;p20"/>
          <p:cNvSpPr txBox="1"/>
          <p:nvPr/>
        </p:nvSpPr>
        <p:spPr>
          <a:xfrm rot="-5398830">
            <a:off x="1391225" y="2983226"/>
            <a:ext cx="1762500" cy="4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Proxima Nova"/>
                <a:ea typeface="Proxima Nova"/>
                <a:cs typeface="Proxima Nova"/>
                <a:sym typeface="Proxima Nova"/>
              </a:rPr>
              <a:t>Computational cost</a:t>
            </a:r>
            <a:endParaRPr sz="1200">
              <a:solidFill>
                <a:srgbClr val="666666"/>
              </a:solidFill>
              <a:latin typeface="Proxima Nova"/>
              <a:ea typeface="Proxima Nova"/>
              <a:cs typeface="Proxima Nova"/>
              <a:sym typeface="Proxima Nova"/>
            </a:endParaRPr>
          </a:p>
        </p:txBody>
      </p:sp>
      <p:sp>
        <p:nvSpPr>
          <p:cNvPr id="146" name="Google Shape;146;p20"/>
          <p:cNvSpPr txBox="1"/>
          <p:nvPr/>
        </p:nvSpPr>
        <p:spPr>
          <a:xfrm rot="1289">
            <a:off x="3422407" y="4356752"/>
            <a:ext cx="1599600" cy="4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Proxima Nova"/>
                <a:ea typeface="Proxima Nova"/>
                <a:cs typeface="Proxima Nova"/>
                <a:sym typeface="Proxima Nova"/>
              </a:rPr>
              <a:t>Scene complexity</a:t>
            </a:r>
            <a:endParaRPr sz="1200">
              <a:solidFill>
                <a:srgbClr val="666666"/>
              </a:solidFill>
              <a:latin typeface="Proxima Nova"/>
              <a:ea typeface="Proxima Nova"/>
              <a:cs typeface="Proxima Nova"/>
              <a:sym typeface="Proxima Nova"/>
            </a:endParaRPr>
          </a:p>
        </p:txBody>
      </p:sp>
      <p:sp>
        <p:nvSpPr>
          <p:cNvPr id="147" name="Google Shape;147;p20"/>
          <p:cNvSpPr txBox="1"/>
          <p:nvPr/>
        </p:nvSpPr>
        <p:spPr>
          <a:xfrm>
            <a:off x="5569548" y="2115625"/>
            <a:ext cx="1718400" cy="3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CC4125"/>
                </a:solidFill>
                <a:latin typeface="Proxima Nova"/>
                <a:ea typeface="Proxima Nova"/>
                <a:cs typeface="Proxima Nova"/>
                <a:sym typeface="Proxima Nova"/>
              </a:rPr>
              <a:t>testing every object</a:t>
            </a:r>
            <a:endParaRPr sz="1200">
              <a:solidFill>
                <a:srgbClr val="CC4125"/>
              </a:solidFill>
              <a:latin typeface="Proxima Nova"/>
              <a:ea typeface="Proxima Nova"/>
              <a:cs typeface="Proxima Nova"/>
              <a:sym typeface="Proxima Nova"/>
            </a:endParaRPr>
          </a:p>
        </p:txBody>
      </p:sp>
      <p:sp>
        <p:nvSpPr>
          <p:cNvPr id="148" name="Google Shape;148;p20"/>
          <p:cNvSpPr txBox="1"/>
          <p:nvPr/>
        </p:nvSpPr>
        <p:spPr>
          <a:xfrm>
            <a:off x="5664786" y="3593952"/>
            <a:ext cx="1718400" cy="3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AA84F"/>
                </a:solidFill>
                <a:latin typeface="Proxima Nova"/>
                <a:ea typeface="Proxima Nova"/>
                <a:cs typeface="Proxima Nova"/>
                <a:sym typeface="Proxima Nova"/>
              </a:rPr>
              <a:t>using a bvh</a:t>
            </a:r>
            <a:endParaRPr sz="1200">
              <a:solidFill>
                <a:srgbClr val="6AA84F"/>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1"/>
          <p:cNvSpPr/>
          <p:nvPr/>
        </p:nvSpPr>
        <p:spPr>
          <a:xfrm>
            <a:off x="-9175" y="102675"/>
            <a:ext cx="1950600" cy="392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1"/>
          <p:cNvSpPr txBox="1"/>
          <p:nvPr/>
        </p:nvSpPr>
        <p:spPr>
          <a:xfrm>
            <a:off x="-10650" y="95075"/>
            <a:ext cx="20331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OCTREE STRUCTURE</a:t>
            </a:r>
            <a:endParaRPr>
              <a:solidFill>
                <a:srgbClr val="666666"/>
              </a:solidFill>
              <a:latin typeface="Proxima Nova"/>
              <a:ea typeface="Proxima Nova"/>
              <a:cs typeface="Proxima Nova"/>
              <a:sym typeface="Proxima Nova"/>
            </a:endParaRPr>
          </a:p>
        </p:txBody>
      </p:sp>
      <p:sp>
        <p:nvSpPr>
          <p:cNvPr id="155" name="Google Shape;155;p21"/>
          <p:cNvSpPr txBox="1"/>
          <p:nvPr/>
        </p:nvSpPr>
        <p:spPr>
          <a:xfrm>
            <a:off x="682425" y="795954"/>
            <a:ext cx="3303000" cy="6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D</a:t>
            </a:r>
            <a:r>
              <a:rPr b="1" lang="en">
                <a:latin typeface="Proxima Nova"/>
                <a:ea typeface="Proxima Nova"/>
                <a:cs typeface="Proxima Nova"/>
                <a:sym typeface="Proxima Nova"/>
              </a:rPr>
              <a:t>ata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references up to 8 children</a:t>
            </a:r>
            <a:endParaRPr>
              <a:latin typeface="Proxima Nova"/>
              <a:ea typeface="Proxima Nova"/>
              <a:cs typeface="Proxima Nova"/>
              <a:sym typeface="Proxima Nova"/>
            </a:endParaRPr>
          </a:p>
        </p:txBody>
      </p:sp>
      <p:sp>
        <p:nvSpPr>
          <p:cNvPr id="156" name="Google Shape;156;p21"/>
          <p:cNvSpPr/>
          <p:nvPr/>
        </p:nvSpPr>
        <p:spPr>
          <a:xfrm>
            <a:off x="632494"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157" name="Google Shape;157;p21"/>
          <p:cNvSpPr/>
          <p:nvPr/>
        </p:nvSpPr>
        <p:spPr>
          <a:xfrm>
            <a:off x="2232694" y="18342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sz="800">
              <a:latin typeface="Proxima Nova"/>
              <a:ea typeface="Proxima Nova"/>
              <a:cs typeface="Proxima Nova"/>
              <a:sym typeface="Proxima Nova"/>
            </a:endParaRPr>
          </a:p>
        </p:txBody>
      </p:sp>
      <p:sp>
        <p:nvSpPr>
          <p:cNvPr id="158" name="Google Shape;158;p21"/>
          <p:cNvSpPr/>
          <p:nvPr/>
        </p:nvSpPr>
        <p:spPr>
          <a:xfrm>
            <a:off x="1101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159" name="Google Shape;159;p21"/>
          <p:cNvSpPr txBox="1"/>
          <p:nvPr/>
        </p:nvSpPr>
        <p:spPr>
          <a:xfrm>
            <a:off x="2239938" y="1812436"/>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0</a:t>
            </a:r>
            <a:endParaRPr sz="1000">
              <a:latin typeface="Proxima Nova"/>
              <a:ea typeface="Proxima Nova"/>
              <a:cs typeface="Proxima Nova"/>
              <a:sym typeface="Proxima Nova"/>
            </a:endParaRPr>
          </a:p>
        </p:txBody>
      </p:sp>
      <p:sp>
        <p:nvSpPr>
          <p:cNvPr id="160" name="Google Shape;160;p21"/>
          <p:cNvSpPr/>
          <p:nvPr/>
        </p:nvSpPr>
        <p:spPr>
          <a:xfrm>
            <a:off x="1559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161" name="Google Shape;161;p21"/>
          <p:cNvSpPr/>
          <p:nvPr/>
        </p:nvSpPr>
        <p:spPr>
          <a:xfrm>
            <a:off x="20162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Proxima Nova"/>
              <a:ea typeface="Proxima Nova"/>
              <a:cs typeface="Proxima Nova"/>
              <a:sym typeface="Proxima Nova"/>
            </a:endParaRPr>
          </a:p>
        </p:txBody>
      </p:sp>
      <p:sp>
        <p:nvSpPr>
          <p:cNvPr id="162" name="Google Shape;162;p21"/>
          <p:cNvSpPr/>
          <p:nvPr/>
        </p:nvSpPr>
        <p:spPr>
          <a:xfrm>
            <a:off x="24734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163" name="Google Shape;163;p21"/>
          <p:cNvSpPr/>
          <p:nvPr/>
        </p:nvSpPr>
        <p:spPr>
          <a:xfrm>
            <a:off x="29306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164" name="Google Shape;164;p21"/>
          <p:cNvSpPr/>
          <p:nvPr/>
        </p:nvSpPr>
        <p:spPr>
          <a:xfrm>
            <a:off x="33878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sp>
        <p:nvSpPr>
          <p:cNvPr id="165" name="Google Shape;165;p21"/>
          <p:cNvSpPr/>
          <p:nvPr/>
        </p:nvSpPr>
        <p:spPr>
          <a:xfrm>
            <a:off x="3845069" y="3053400"/>
            <a:ext cx="281700" cy="281700"/>
          </a:xfrm>
          <a:prstGeom prst="ellipse">
            <a:avLst/>
          </a:prstGeom>
          <a:solidFill>
            <a:srgbClr val="F3F3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Proxima Nova"/>
              <a:ea typeface="Proxima Nova"/>
              <a:cs typeface="Proxima Nova"/>
              <a:sym typeface="Proxima Nova"/>
            </a:endParaRPr>
          </a:p>
        </p:txBody>
      </p:sp>
      <p:cxnSp>
        <p:nvCxnSpPr>
          <p:cNvPr id="166" name="Google Shape;166;p21"/>
          <p:cNvCxnSpPr>
            <a:stCxn id="157" idx="4"/>
            <a:endCxn id="156" idx="0"/>
          </p:cNvCxnSpPr>
          <p:nvPr/>
        </p:nvCxnSpPr>
        <p:spPr>
          <a:xfrm flipH="1">
            <a:off x="773344" y="2115900"/>
            <a:ext cx="1600200" cy="937500"/>
          </a:xfrm>
          <a:prstGeom prst="straightConnector1">
            <a:avLst/>
          </a:prstGeom>
          <a:noFill/>
          <a:ln cap="flat" cmpd="sng" w="9525">
            <a:solidFill>
              <a:schemeClr val="dk2"/>
            </a:solidFill>
            <a:prstDash val="solid"/>
            <a:round/>
            <a:headEnd len="med" w="med" type="none"/>
            <a:tailEnd len="med" w="med" type="none"/>
          </a:ln>
        </p:spPr>
      </p:cxnSp>
      <p:cxnSp>
        <p:nvCxnSpPr>
          <p:cNvPr id="167" name="Google Shape;167;p21"/>
          <p:cNvCxnSpPr>
            <a:stCxn id="157" idx="4"/>
            <a:endCxn id="158" idx="0"/>
          </p:cNvCxnSpPr>
          <p:nvPr/>
        </p:nvCxnSpPr>
        <p:spPr>
          <a:xfrm flipH="1">
            <a:off x="1242844" y="2115900"/>
            <a:ext cx="1130700" cy="937500"/>
          </a:xfrm>
          <a:prstGeom prst="straightConnector1">
            <a:avLst/>
          </a:prstGeom>
          <a:noFill/>
          <a:ln cap="flat" cmpd="sng" w="9525">
            <a:solidFill>
              <a:schemeClr val="dk2"/>
            </a:solidFill>
            <a:prstDash val="solid"/>
            <a:round/>
            <a:headEnd len="med" w="med" type="none"/>
            <a:tailEnd len="med" w="med" type="none"/>
          </a:ln>
        </p:spPr>
      </p:cxnSp>
      <p:cxnSp>
        <p:nvCxnSpPr>
          <p:cNvPr id="168" name="Google Shape;168;p21"/>
          <p:cNvCxnSpPr>
            <a:stCxn id="157" idx="4"/>
            <a:endCxn id="160" idx="0"/>
          </p:cNvCxnSpPr>
          <p:nvPr/>
        </p:nvCxnSpPr>
        <p:spPr>
          <a:xfrm flipH="1">
            <a:off x="1700044" y="2115900"/>
            <a:ext cx="673500" cy="937500"/>
          </a:xfrm>
          <a:prstGeom prst="straightConnector1">
            <a:avLst/>
          </a:prstGeom>
          <a:noFill/>
          <a:ln cap="flat" cmpd="sng" w="9525">
            <a:solidFill>
              <a:schemeClr val="dk2"/>
            </a:solidFill>
            <a:prstDash val="solid"/>
            <a:round/>
            <a:headEnd len="med" w="med" type="none"/>
            <a:tailEnd len="med" w="med" type="none"/>
          </a:ln>
        </p:spPr>
      </p:cxnSp>
      <p:cxnSp>
        <p:nvCxnSpPr>
          <p:cNvPr id="169" name="Google Shape;169;p21"/>
          <p:cNvCxnSpPr>
            <a:stCxn id="157" idx="4"/>
            <a:endCxn id="161" idx="0"/>
          </p:cNvCxnSpPr>
          <p:nvPr/>
        </p:nvCxnSpPr>
        <p:spPr>
          <a:xfrm flipH="1">
            <a:off x="2157244" y="2115900"/>
            <a:ext cx="216300" cy="937500"/>
          </a:xfrm>
          <a:prstGeom prst="straightConnector1">
            <a:avLst/>
          </a:prstGeom>
          <a:noFill/>
          <a:ln cap="flat" cmpd="sng" w="9525">
            <a:solidFill>
              <a:schemeClr val="dk2"/>
            </a:solidFill>
            <a:prstDash val="solid"/>
            <a:round/>
            <a:headEnd len="med" w="med" type="none"/>
            <a:tailEnd len="med" w="med" type="none"/>
          </a:ln>
        </p:spPr>
      </p:cxnSp>
      <p:cxnSp>
        <p:nvCxnSpPr>
          <p:cNvPr id="170" name="Google Shape;170;p21"/>
          <p:cNvCxnSpPr>
            <a:stCxn id="157" idx="4"/>
            <a:endCxn id="162" idx="0"/>
          </p:cNvCxnSpPr>
          <p:nvPr/>
        </p:nvCxnSpPr>
        <p:spPr>
          <a:xfrm>
            <a:off x="2373544" y="2115900"/>
            <a:ext cx="240900" cy="937500"/>
          </a:xfrm>
          <a:prstGeom prst="straightConnector1">
            <a:avLst/>
          </a:prstGeom>
          <a:noFill/>
          <a:ln cap="flat" cmpd="sng" w="9525">
            <a:solidFill>
              <a:schemeClr val="dk2"/>
            </a:solidFill>
            <a:prstDash val="solid"/>
            <a:round/>
            <a:headEnd len="med" w="med" type="none"/>
            <a:tailEnd len="med" w="med" type="none"/>
          </a:ln>
        </p:spPr>
      </p:cxnSp>
      <p:cxnSp>
        <p:nvCxnSpPr>
          <p:cNvPr id="171" name="Google Shape;171;p21"/>
          <p:cNvCxnSpPr>
            <a:stCxn id="157" idx="4"/>
            <a:endCxn id="163" idx="0"/>
          </p:cNvCxnSpPr>
          <p:nvPr/>
        </p:nvCxnSpPr>
        <p:spPr>
          <a:xfrm>
            <a:off x="2373544" y="2115900"/>
            <a:ext cx="698100" cy="937500"/>
          </a:xfrm>
          <a:prstGeom prst="straightConnector1">
            <a:avLst/>
          </a:prstGeom>
          <a:noFill/>
          <a:ln cap="flat" cmpd="sng" w="9525">
            <a:solidFill>
              <a:schemeClr val="dk2"/>
            </a:solidFill>
            <a:prstDash val="solid"/>
            <a:round/>
            <a:headEnd len="med" w="med" type="none"/>
            <a:tailEnd len="med" w="med" type="none"/>
          </a:ln>
        </p:spPr>
      </p:cxnSp>
      <p:cxnSp>
        <p:nvCxnSpPr>
          <p:cNvPr id="172" name="Google Shape;172;p21"/>
          <p:cNvCxnSpPr>
            <a:stCxn id="157" idx="4"/>
            <a:endCxn id="164" idx="0"/>
          </p:cNvCxnSpPr>
          <p:nvPr/>
        </p:nvCxnSpPr>
        <p:spPr>
          <a:xfrm>
            <a:off x="2373544" y="2115900"/>
            <a:ext cx="1155300" cy="937500"/>
          </a:xfrm>
          <a:prstGeom prst="straightConnector1">
            <a:avLst/>
          </a:prstGeom>
          <a:noFill/>
          <a:ln cap="flat" cmpd="sng" w="9525">
            <a:solidFill>
              <a:schemeClr val="dk2"/>
            </a:solidFill>
            <a:prstDash val="solid"/>
            <a:round/>
            <a:headEnd len="med" w="med" type="none"/>
            <a:tailEnd len="med" w="med" type="none"/>
          </a:ln>
        </p:spPr>
      </p:cxnSp>
      <p:cxnSp>
        <p:nvCxnSpPr>
          <p:cNvPr id="173" name="Google Shape;173;p21"/>
          <p:cNvCxnSpPr>
            <a:stCxn id="157" idx="4"/>
            <a:endCxn id="165" idx="0"/>
          </p:cNvCxnSpPr>
          <p:nvPr/>
        </p:nvCxnSpPr>
        <p:spPr>
          <a:xfrm>
            <a:off x="2373544" y="2115900"/>
            <a:ext cx="1612500" cy="937500"/>
          </a:xfrm>
          <a:prstGeom prst="straightConnector1">
            <a:avLst/>
          </a:prstGeom>
          <a:noFill/>
          <a:ln cap="flat" cmpd="sng" w="9525">
            <a:solidFill>
              <a:schemeClr val="dk2"/>
            </a:solidFill>
            <a:prstDash val="solid"/>
            <a:round/>
            <a:headEnd len="med" w="med" type="none"/>
            <a:tailEnd len="med" w="med" type="none"/>
          </a:ln>
        </p:spPr>
      </p:cxnSp>
      <p:sp>
        <p:nvSpPr>
          <p:cNvPr id="174" name="Google Shape;174;p21"/>
          <p:cNvSpPr txBox="1"/>
          <p:nvPr/>
        </p:nvSpPr>
        <p:spPr>
          <a:xfrm>
            <a:off x="4881250" y="795950"/>
            <a:ext cx="3752400" cy="8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S</a:t>
            </a:r>
            <a:r>
              <a:rPr b="1" lang="en">
                <a:latin typeface="Proxima Nova"/>
                <a:ea typeface="Proxima Nova"/>
                <a:cs typeface="Proxima Nova"/>
                <a:sym typeface="Proxima Nova"/>
              </a:rPr>
              <a:t>patial</a:t>
            </a:r>
            <a:r>
              <a:rPr b="1" lang="en">
                <a:latin typeface="Proxima Nova"/>
                <a:ea typeface="Proxima Nova"/>
                <a:cs typeface="Proxima Nova"/>
                <a:sym typeface="Proxima Nova"/>
              </a:rPr>
              <a:t> structure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Each node represents an axis aligned sub-volume of the parent node</a:t>
            </a:r>
            <a:endParaRPr>
              <a:latin typeface="Proxima Nova"/>
              <a:ea typeface="Proxima Nova"/>
              <a:cs typeface="Proxima Nova"/>
              <a:sym typeface="Proxima Nova"/>
            </a:endParaRPr>
          </a:p>
        </p:txBody>
      </p:sp>
      <p:sp>
        <p:nvSpPr>
          <p:cNvPr id="175" name="Google Shape;175;p21"/>
          <p:cNvSpPr/>
          <p:nvPr/>
        </p:nvSpPr>
        <p:spPr>
          <a:xfrm>
            <a:off x="5535350" y="2547984"/>
            <a:ext cx="2060700" cy="20607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1"/>
          <p:cNvSpPr/>
          <p:nvPr/>
        </p:nvSpPr>
        <p:spPr>
          <a:xfrm>
            <a:off x="6249710" y="1963509"/>
            <a:ext cx="2060700" cy="20607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7" name="Google Shape;177;p21"/>
          <p:cNvCxnSpPr/>
          <p:nvPr/>
        </p:nvCxnSpPr>
        <p:spPr>
          <a:xfrm flipH="1">
            <a:off x="5539751" y="1963499"/>
            <a:ext cx="713700" cy="576600"/>
          </a:xfrm>
          <a:prstGeom prst="straightConnector1">
            <a:avLst/>
          </a:prstGeom>
          <a:noFill/>
          <a:ln cap="flat" cmpd="sng" w="9525">
            <a:solidFill>
              <a:schemeClr val="dk2"/>
            </a:solidFill>
            <a:prstDash val="solid"/>
            <a:round/>
            <a:headEnd len="med" w="med" type="none"/>
            <a:tailEnd len="med" w="med" type="none"/>
          </a:ln>
        </p:spPr>
      </p:cxnSp>
      <p:cxnSp>
        <p:nvCxnSpPr>
          <p:cNvPr id="178" name="Google Shape;178;p21"/>
          <p:cNvCxnSpPr/>
          <p:nvPr/>
        </p:nvCxnSpPr>
        <p:spPr>
          <a:xfrm flipH="1">
            <a:off x="7593899" y="1962839"/>
            <a:ext cx="713700" cy="584100"/>
          </a:xfrm>
          <a:prstGeom prst="straightConnector1">
            <a:avLst/>
          </a:prstGeom>
          <a:noFill/>
          <a:ln cap="flat" cmpd="sng" w="9525">
            <a:solidFill>
              <a:schemeClr val="dk2"/>
            </a:solidFill>
            <a:prstDash val="solid"/>
            <a:round/>
            <a:headEnd len="med" w="med" type="none"/>
            <a:tailEnd len="med" w="med" type="none"/>
          </a:ln>
        </p:spPr>
      </p:cxnSp>
      <p:cxnSp>
        <p:nvCxnSpPr>
          <p:cNvPr id="179" name="Google Shape;179;p21"/>
          <p:cNvCxnSpPr/>
          <p:nvPr/>
        </p:nvCxnSpPr>
        <p:spPr>
          <a:xfrm flipH="1">
            <a:off x="7609758" y="4026303"/>
            <a:ext cx="706500" cy="584100"/>
          </a:xfrm>
          <a:prstGeom prst="straightConnector1">
            <a:avLst/>
          </a:prstGeom>
          <a:noFill/>
          <a:ln cap="flat" cmpd="sng" w="9525">
            <a:solidFill>
              <a:schemeClr val="dk2"/>
            </a:solidFill>
            <a:prstDash val="solid"/>
            <a:round/>
            <a:headEnd len="med" w="med" type="none"/>
            <a:tailEnd len="med" w="med" type="none"/>
          </a:ln>
        </p:spPr>
      </p:cxnSp>
      <p:cxnSp>
        <p:nvCxnSpPr>
          <p:cNvPr id="180" name="Google Shape;180;p21"/>
          <p:cNvCxnSpPr/>
          <p:nvPr/>
        </p:nvCxnSpPr>
        <p:spPr>
          <a:xfrm flipH="1">
            <a:off x="5540548" y="4026303"/>
            <a:ext cx="713700" cy="584100"/>
          </a:xfrm>
          <a:prstGeom prst="straightConnector1">
            <a:avLst/>
          </a:prstGeom>
          <a:noFill/>
          <a:ln cap="flat" cmpd="sng" w="9525">
            <a:solidFill>
              <a:schemeClr val="dk2"/>
            </a:solidFill>
            <a:prstDash val="solid"/>
            <a:round/>
            <a:headEnd len="med" w="med" type="none"/>
            <a:tailEnd len="med" w="med" type="none"/>
          </a:ln>
        </p:spPr>
      </p:cxnSp>
      <p:cxnSp>
        <p:nvCxnSpPr>
          <p:cNvPr id="181" name="Google Shape;181;p21"/>
          <p:cNvCxnSpPr/>
          <p:nvPr/>
        </p:nvCxnSpPr>
        <p:spPr>
          <a:xfrm flipH="1">
            <a:off x="6564419" y="1963509"/>
            <a:ext cx="686700" cy="591900"/>
          </a:xfrm>
          <a:prstGeom prst="straightConnector1">
            <a:avLst/>
          </a:prstGeom>
          <a:noFill/>
          <a:ln cap="flat" cmpd="sng" w="9525">
            <a:solidFill>
              <a:schemeClr val="dk2"/>
            </a:solidFill>
            <a:prstDash val="solid"/>
            <a:round/>
            <a:headEnd len="med" w="med" type="none"/>
            <a:tailEnd len="med" w="med" type="none"/>
          </a:ln>
        </p:spPr>
      </p:cxnSp>
      <p:cxnSp>
        <p:nvCxnSpPr>
          <p:cNvPr id="182" name="Google Shape;182;p21"/>
          <p:cNvCxnSpPr/>
          <p:nvPr/>
        </p:nvCxnSpPr>
        <p:spPr>
          <a:xfrm flipH="1">
            <a:off x="7595307" y="2993755"/>
            <a:ext cx="714900" cy="585600"/>
          </a:xfrm>
          <a:prstGeom prst="straightConnector1">
            <a:avLst/>
          </a:prstGeom>
          <a:noFill/>
          <a:ln cap="flat" cmpd="sng" w="9525">
            <a:solidFill>
              <a:schemeClr val="dk2"/>
            </a:solidFill>
            <a:prstDash val="solid"/>
            <a:round/>
            <a:headEnd len="med" w="med" type="none"/>
            <a:tailEnd len="med" w="med" type="none"/>
          </a:ln>
        </p:spPr>
      </p:cxnSp>
      <p:cxnSp>
        <p:nvCxnSpPr>
          <p:cNvPr id="183" name="Google Shape;183;p21"/>
          <p:cNvCxnSpPr>
            <a:endCxn id="175" idx="2"/>
          </p:cNvCxnSpPr>
          <p:nvPr/>
        </p:nvCxnSpPr>
        <p:spPr>
          <a:xfrm>
            <a:off x="6565700" y="2548284"/>
            <a:ext cx="0" cy="2060400"/>
          </a:xfrm>
          <a:prstGeom prst="straightConnector1">
            <a:avLst/>
          </a:prstGeom>
          <a:noFill/>
          <a:ln cap="flat" cmpd="sng" w="9525">
            <a:solidFill>
              <a:schemeClr val="dk2"/>
            </a:solidFill>
            <a:prstDash val="solid"/>
            <a:round/>
            <a:headEnd len="med" w="med" type="none"/>
            <a:tailEnd len="med" w="med" type="none"/>
          </a:ln>
        </p:spPr>
      </p:cxnSp>
      <p:cxnSp>
        <p:nvCxnSpPr>
          <p:cNvPr id="184" name="Google Shape;184;p21"/>
          <p:cNvCxnSpPr>
            <a:stCxn id="176" idx="0"/>
            <a:endCxn id="176" idx="2"/>
          </p:cNvCxnSpPr>
          <p:nvPr/>
        </p:nvCxnSpPr>
        <p:spPr>
          <a:xfrm>
            <a:off x="7280060" y="1963509"/>
            <a:ext cx="0" cy="2060700"/>
          </a:xfrm>
          <a:prstGeom prst="straightConnector1">
            <a:avLst/>
          </a:prstGeom>
          <a:noFill/>
          <a:ln cap="flat" cmpd="sng" w="9525">
            <a:solidFill>
              <a:schemeClr val="dk2"/>
            </a:solidFill>
            <a:prstDash val="solid"/>
            <a:round/>
            <a:headEnd len="med" w="med" type="none"/>
            <a:tailEnd len="med" w="med" type="none"/>
          </a:ln>
        </p:spPr>
      </p:cxnSp>
      <p:cxnSp>
        <p:nvCxnSpPr>
          <p:cNvPr id="185" name="Google Shape;185;p21"/>
          <p:cNvCxnSpPr>
            <a:stCxn id="176" idx="2"/>
            <a:endCxn id="175" idx="2"/>
          </p:cNvCxnSpPr>
          <p:nvPr/>
        </p:nvCxnSpPr>
        <p:spPr>
          <a:xfrm flipH="1">
            <a:off x="6565760" y="4024209"/>
            <a:ext cx="714300" cy="584400"/>
          </a:xfrm>
          <a:prstGeom prst="straightConnector1">
            <a:avLst/>
          </a:prstGeom>
          <a:noFill/>
          <a:ln cap="flat" cmpd="sng" w="9525">
            <a:solidFill>
              <a:schemeClr val="dk2"/>
            </a:solidFill>
            <a:prstDash val="solid"/>
            <a:round/>
            <a:headEnd len="med" w="med" type="none"/>
            <a:tailEnd len="med" w="med" type="none"/>
          </a:ln>
        </p:spPr>
      </p:cxnSp>
      <p:cxnSp>
        <p:nvCxnSpPr>
          <p:cNvPr id="186" name="Google Shape;186;p21"/>
          <p:cNvCxnSpPr>
            <a:stCxn id="176" idx="1"/>
            <a:endCxn id="175" idx="1"/>
          </p:cNvCxnSpPr>
          <p:nvPr/>
        </p:nvCxnSpPr>
        <p:spPr>
          <a:xfrm flipH="1">
            <a:off x="5535410" y="2993859"/>
            <a:ext cx="714300" cy="584400"/>
          </a:xfrm>
          <a:prstGeom prst="straightConnector1">
            <a:avLst/>
          </a:prstGeom>
          <a:noFill/>
          <a:ln cap="flat" cmpd="sng" w="9525">
            <a:solidFill>
              <a:schemeClr val="dk2"/>
            </a:solidFill>
            <a:prstDash val="solid"/>
            <a:round/>
            <a:headEnd len="med" w="med" type="none"/>
            <a:tailEnd len="med" w="med" type="none"/>
          </a:ln>
        </p:spPr>
      </p:cxnSp>
      <p:cxnSp>
        <p:nvCxnSpPr>
          <p:cNvPr id="187" name="Google Shape;187;p21"/>
          <p:cNvCxnSpPr/>
          <p:nvPr/>
        </p:nvCxnSpPr>
        <p:spPr>
          <a:xfrm>
            <a:off x="5900967" y="2267103"/>
            <a:ext cx="0" cy="2061900"/>
          </a:xfrm>
          <a:prstGeom prst="straightConnector1">
            <a:avLst/>
          </a:prstGeom>
          <a:noFill/>
          <a:ln cap="flat" cmpd="sng" w="9525">
            <a:solidFill>
              <a:schemeClr val="dk2"/>
            </a:solidFill>
            <a:prstDash val="solid"/>
            <a:round/>
            <a:headEnd len="med" w="med" type="none"/>
            <a:tailEnd len="med" w="med" type="none"/>
          </a:ln>
        </p:spPr>
      </p:cxnSp>
      <p:cxnSp>
        <p:nvCxnSpPr>
          <p:cNvPr id="188" name="Google Shape;188;p21"/>
          <p:cNvCxnSpPr/>
          <p:nvPr/>
        </p:nvCxnSpPr>
        <p:spPr>
          <a:xfrm>
            <a:off x="5898451" y="4319412"/>
            <a:ext cx="2070600" cy="0"/>
          </a:xfrm>
          <a:prstGeom prst="straightConnector1">
            <a:avLst/>
          </a:prstGeom>
          <a:noFill/>
          <a:ln cap="flat" cmpd="sng" w="9525">
            <a:solidFill>
              <a:schemeClr val="dk2"/>
            </a:solidFill>
            <a:prstDash val="solid"/>
            <a:round/>
            <a:headEnd len="med" w="med" type="none"/>
            <a:tailEnd len="med" w="med" type="none"/>
          </a:ln>
        </p:spPr>
      </p:cxnSp>
      <p:cxnSp>
        <p:nvCxnSpPr>
          <p:cNvPr id="189" name="Google Shape;189;p21"/>
          <p:cNvCxnSpPr/>
          <p:nvPr/>
        </p:nvCxnSpPr>
        <p:spPr>
          <a:xfrm rot="10800000">
            <a:off x="7955754" y="2267233"/>
            <a:ext cx="0" cy="2076300"/>
          </a:xfrm>
          <a:prstGeom prst="straightConnector1">
            <a:avLst/>
          </a:prstGeom>
          <a:noFill/>
          <a:ln cap="flat" cmpd="sng" w="9525">
            <a:solidFill>
              <a:schemeClr val="dk2"/>
            </a:solidFill>
            <a:prstDash val="solid"/>
            <a:round/>
            <a:headEnd len="med" w="med" type="none"/>
            <a:tailEnd len="med" w="med" type="none"/>
          </a:ln>
        </p:spPr>
      </p:cxnSp>
      <p:cxnSp>
        <p:nvCxnSpPr>
          <p:cNvPr id="190" name="Google Shape;190;p21"/>
          <p:cNvCxnSpPr/>
          <p:nvPr/>
        </p:nvCxnSpPr>
        <p:spPr>
          <a:xfrm rot="10800000">
            <a:off x="5915452" y="2267116"/>
            <a:ext cx="2033100" cy="0"/>
          </a:xfrm>
          <a:prstGeom prst="straightConnector1">
            <a:avLst/>
          </a:prstGeom>
          <a:noFill/>
          <a:ln cap="flat" cmpd="sng" w="9525">
            <a:solidFill>
              <a:schemeClr val="dk2"/>
            </a:solidFill>
            <a:prstDash val="solid"/>
            <a:round/>
            <a:headEnd len="med" w="med" type="none"/>
            <a:tailEnd len="med" w="med" type="none"/>
          </a:ln>
        </p:spPr>
      </p:cxnSp>
      <p:cxnSp>
        <p:nvCxnSpPr>
          <p:cNvPr id="191" name="Google Shape;191;p21"/>
          <p:cNvCxnSpPr>
            <a:stCxn id="175" idx="1"/>
          </p:cNvCxnSpPr>
          <p:nvPr/>
        </p:nvCxnSpPr>
        <p:spPr>
          <a:xfrm>
            <a:off x="5535350" y="3578334"/>
            <a:ext cx="2074200" cy="0"/>
          </a:xfrm>
          <a:prstGeom prst="straightConnector1">
            <a:avLst/>
          </a:prstGeom>
          <a:noFill/>
          <a:ln cap="flat" cmpd="sng" w="9525">
            <a:solidFill>
              <a:schemeClr val="dk2"/>
            </a:solidFill>
            <a:prstDash val="solid"/>
            <a:round/>
            <a:headEnd len="med" w="med" type="none"/>
            <a:tailEnd len="med" w="med" type="none"/>
          </a:ln>
        </p:spPr>
      </p:cxnSp>
      <p:cxnSp>
        <p:nvCxnSpPr>
          <p:cNvPr id="192" name="Google Shape;192;p21"/>
          <p:cNvCxnSpPr>
            <a:stCxn id="176" idx="3"/>
          </p:cNvCxnSpPr>
          <p:nvPr/>
        </p:nvCxnSpPr>
        <p:spPr>
          <a:xfrm rot="10800000">
            <a:off x="6249710" y="2993859"/>
            <a:ext cx="2060700" cy="0"/>
          </a:xfrm>
          <a:prstGeom prst="straightConnector1">
            <a:avLst/>
          </a:prstGeom>
          <a:noFill/>
          <a:ln cap="flat" cmpd="sng" w="9525">
            <a:solidFill>
              <a:schemeClr val="dk2"/>
            </a:solidFill>
            <a:prstDash val="solid"/>
            <a:round/>
            <a:headEnd len="med" w="med" type="none"/>
            <a:tailEnd len="med" w="med" type="none"/>
          </a:ln>
        </p:spPr>
      </p:cxnSp>
      <p:cxnSp>
        <p:nvCxnSpPr>
          <p:cNvPr id="193" name="Google Shape;193;p21"/>
          <p:cNvCxnSpPr/>
          <p:nvPr/>
        </p:nvCxnSpPr>
        <p:spPr>
          <a:xfrm flipH="1">
            <a:off x="6564365" y="2995311"/>
            <a:ext cx="728100" cy="584100"/>
          </a:xfrm>
          <a:prstGeom prst="straightConnector1">
            <a:avLst/>
          </a:prstGeom>
          <a:noFill/>
          <a:ln cap="flat" cmpd="sng" w="9525">
            <a:solidFill>
              <a:schemeClr val="dk2"/>
            </a:solidFill>
            <a:prstDash val="solid"/>
            <a:round/>
            <a:headEnd len="med" w="med" type="none"/>
            <a:tailEnd len="med" w="med" type="none"/>
          </a:ln>
        </p:spPr>
      </p:cxnSp>
      <p:cxnSp>
        <p:nvCxnSpPr>
          <p:cNvPr id="194" name="Google Shape;194;p21"/>
          <p:cNvCxnSpPr/>
          <p:nvPr/>
        </p:nvCxnSpPr>
        <p:spPr>
          <a:xfrm>
            <a:off x="5915370" y="3276491"/>
            <a:ext cx="2047800" cy="0"/>
          </a:xfrm>
          <a:prstGeom prst="straightConnector1">
            <a:avLst/>
          </a:prstGeom>
          <a:noFill/>
          <a:ln cap="flat" cmpd="sng" w="9525">
            <a:solidFill>
              <a:schemeClr val="dk2"/>
            </a:solidFill>
            <a:prstDash val="solid"/>
            <a:round/>
            <a:headEnd len="med" w="med" type="none"/>
            <a:tailEnd len="med" w="med" type="none"/>
          </a:ln>
        </p:spPr>
      </p:cxnSp>
      <p:cxnSp>
        <p:nvCxnSpPr>
          <p:cNvPr id="195" name="Google Shape;195;p21"/>
          <p:cNvCxnSpPr/>
          <p:nvPr/>
        </p:nvCxnSpPr>
        <p:spPr>
          <a:xfrm>
            <a:off x="6910335" y="2274326"/>
            <a:ext cx="0" cy="2061900"/>
          </a:xfrm>
          <a:prstGeom prst="straightConnector1">
            <a:avLst/>
          </a:prstGeom>
          <a:noFill/>
          <a:ln cap="flat" cmpd="sng" w="9525">
            <a:solidFill>
              <a:schemeClr val="dk2"/>
            </a:solidFill>
            <a:prstDash val="solid"/>
            <a:round/>
            <a:headEnd len="med" w="med" type="none"/>
            <a:tailEnd len="med" w="med" type="none"/>
          </a:ln>
        </p:spPr>
      </p:cxnSp>
      <p:sp>
        <p:nvSpPr>
          <p:cNvPr id="196" name="Google Shape;196;p21"/>
          <p:cNvSpPr/>
          <p:nvPr/>
        </p:nvSpPr>
        <p:spPr>
          <a:xfrm>
            <a:off x="2358139" y="3633460"/>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
          <p:cNvSpPr/>
          <p:nvPr/>
        </p:nvSpPr>
        <p:spPr>
          <a:xfrm>
            <a:off x="2358139" y="3737049"/>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p:nvPr/>
        </p:nvSpPr>
        <p:spPr>
          <a:xfrm>
            <a:off x="2358139" y="3840637"/>
            <a:ext cx="36300" cy="3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txBox="1"/>
          <p:nvPr/>
        </p:nvSpPr>
        <p:spPr>
          <a:xfrm>
            <a:off x="758625" y="3996351"/>
            <a:ext cx="3303000" cy="5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Tree depth restricted to some maximum depth</a:t>
            </a:r>
            <a:br>
              <a:rPr lang="en" sz="1200">
                <a:latin typeface="Proxima Nova"/>
                <a:ea typeface="Proxima Nova"/>
                <a:cs typeface="Proxima Nova"/>
                <a:sym typeface="Proxima Nova"/>
              </a:rPr>
            </a:br>
            <a:r>
              <a:rPr lang="en" sz="1200">
                <a:latin typeface="Proxima Nova"/>
                <a:ea typeface="Proxima Nova"/>
                <a:cs typeface="Proxima Nova"/>
                <a:sym typeface="Proxima Nova"/>
              </a:rPr>
              <a:t>(e.g. d=32)</a:t>
            </a:r>
            <a:endParaRPr sz="1200">
              <a:latin typeface="Proxima Nova"/>
              <a:ea typeface="Proxima Nova"/>
              <a:cs typeface="Proxima Nova"/>
              <a:sym typeface="Proxima Nova"/>
            </a:endParaRPr>
          </a:p>
        </p:txBody>
      </p:sp>
      <p:sp>
        <p:nvSpPr>
          <p:cNvPr id="200" name="Google Shape;200;p21"/>
          <p:cNvSpPr txBox="1"/>
          <p:nvPr/>
        </p:nvSpPr>
        <p:spPr>
          <a:xfrm>
            <a:off x="654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1</a:t>
            </a:r>
            <a:endParaRPr sz="1000">
              <a:latin typeface="Proxima Nova"/>
              <a:ea typeface="Proxima Nova"/>
              <a:cs typeface="Proxima Nova"/>
              <a:sym typeface="Proxima Nova"/>
            </a:endParaRPr>
          </a:p>
        </p:txBody>
      </p:sp>
      <p:sp>
        <p:nvSpPr>
          <p:cNvPr id="201" name="Google Shape;201;p21"/>
          <p:cNvSpPr txBox="1"/>
          <p:nvPr/>
        </p:nvSpPr>
        <p:spPr>
          <a:xfrm>
            <a:off x="11114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2</a:t>
            </a:r>
            <a:endParaRPr sz="1000">
              <a:latin typeface="Proxima Nova"/>
              <a:ea typeface="Proxima Nova"/>
              <a:cs typeface="Proxima Nova"/>
              <a:sym typeface="Proxima Nova"/>
            </a:endParaRPr>
          </a:p>
        </p:txBody>
      </p:sp>
      <p:sp>
        <p:nvSpPr>
          <p:cNvPr id="202" name="Google Shape;202;p21"/>
          <p:cNvSpPr txBox="1"/>
          <p:nvPr/>
        </p:nvSpPr>
        <p:spPr>
          <a:xfrm>
            <a:off x="15759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3</a:t>
            </a:r>
            <a:endParaRPr sz="1000">
              <a:latin typeface="Proxima Nova"/>
              <a:ea typeface="Proxima Nova"/>
              <a:cs typeface="Proxima Nova"/>
              <a:sym typeface="Proxima Nova"/>
            </a:endParaRPr>
          </a:p>
        </p:txBody>
      </p:sp>
      <p:sp>
        <p:nvSpPr>
          <p:cNvPr id="203" name="Google Shape;203;p21"/>
          <p:cNvSpPr txBox="1"/>
          <p:nvPr/>
        </p:nvSpPr>
        <p:spPr>
          <a:xfrm>
            <a:off x="20331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4</a:t>
            </a:r>
            <a:endParaRPr sz="1000">
              <a:latin typeface="Proxima Nova"/>
              <a:ea typeface="Proxima Nova"/>
              <a:cs typeface="Proxima Nova"/>
              <a:sym typeface="Proxima Nova"/>
            </a:endParaRPr>
          </a:p>
        </p:txBody>
      </p:sp>
      <p:sp>
        <p:nvSpPr>
          <p:cNvPr id="204" name="Google Shape;204;p21"/>
          <p:cNvSpPr txBox="1"/>
          <p:nvPr/>
        </p:nvSpPr>
        <p:spPr>
          <a:xfrm>
            <a:off x="2490302"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5</a:t>
            </a:r>
            <a:endParaRPr sz="1000">
              <a:latin typeface="Proxima Nova"/>
              <a:ea typeface="Proxima Nova"/>
              <a:cs typeface="Proxima Nova"/>
              <a:sym typeface="Proxima Nova"/>
            </a:endParaRPr>
          </a:p>
        </p:txBody>
      </p:sp>
      <p:sp>
        <p:nvSpPr>
          <p:cNvPr id="205" name="Google Shape;205;p21"/>
          <p:cNvSpPr txBox="1"/>
          <p:nvPr/>
        </p:nvSpPr>
        <p:spPr>
          <a:xfrm>
            <a:off x="294024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6</a:t>
            </a:r>
            <a:endParaRPr sz="1000">
              <a:latin typeface="Proxima Nova"/>
              <a:ea typeface="Proxima Nova"/>
              <a:cs typeface="Proxima Nova"/>
              <a:sym typeface="Proxima Nova"/>
            </a:endParaRPr>
          </a:p>
        </p:txBody>
      </p:sp>
      <p:sp>
        <p:nvSpPr>
          <p:cNvPr id="206" name="Google Shape;206;p21"/>
          <p:cNvSpPr txBox="1"/>
          <p:nvPr/>
        </p:nvSpPr>
        <p:spPr>
          <a:xfrm>
            <a:off x="34119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7</a:t>
            </a:r>
            <a:endParaRPr sz="1000">
              <a:latin typeface="Proxima Nova"/>
              <a:ea typeface="Proxima Nova"/>
              <a:cs typeface="Proxima Nova"/>
              <a:sym typeface="Proxima Nova"/>
            </a:endParaRPr>
          </a:p>
        </p:txBody>
      </p:sp>
      <p:sp>
        <p:nvSpPr>
          <p:cNvPr id="207" name="Google Shape;207;p21"/>
          <p:cNvSpPr txBox="1"/>
          <p:nvPr/>
        </p:nvSpPr>
        <p:spPr>
          <a:xfrm>
            <a:off x="3869157" y="3024382"/>
            <a:ext cx="281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8</a:t>
            </a:r>
            <a:endParaRPr sz="1000">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