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Proxima Nova"/>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roximaNova-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ProximaNova-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66e64332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66e64332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66e643326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66e64332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66e64332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66e64332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66e643326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66e643326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66e643326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66e643326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66e643326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66e643326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66e64332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566e64332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566e643326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566e643326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66e643326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66e643326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566e643326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566e643326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c1cdbfc5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c1cdbfc5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66e643326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66e643326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566e643326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566e643326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4e77f26c18_0_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4e77f26c18_0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66e64332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66e64332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4c1cdbfc5a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4c1cdbfc5a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66e64332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66e64332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41f07ed06692aae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1f07ed06692aae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66e64332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66e64332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66e64332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66e64332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66e64332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66e64332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bertolami.com"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6" name="Google Shape;5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1"/>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2"/>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6"/>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sp>
        <p:nvSpPr>
          <p:cNvPr id="35" name="Google Shape;35;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7"/>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8"/>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9"/>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52" name="Google Shape;52;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0"/>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2"/>
              </a:rPr>
              <a:t>bertolami.com</a:t>
            </a:r>
            <a:endParaRPr sz="1200">
              <a:solidFill>
                <a:srgbClr val="B7B7B7"/>
              </a:solidFill>
              <a:latin typeface="Proxima Nova"/>
              <a:ea typeface="Proxima Nova"/>
              <a:cs typeface="Proxima Nova"/>
              <a:sym typeface="Proxima Nova"/>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hyperlink" Target="http://www.bertolami.com" TargetMode="Externa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7922958" y="4735650"/>
            <a:ext cx="11757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B7B7B7"/>
                </a:solidFill>
                <a:uFill>
                  <a:noFill/>
                </a:uFill>
                <a:latin typeface="Proxima Nova"/>
                <a:ea typeface="Proxima Nova"/>
                <a:cs typeface="Proxima Nova"/>
                <a:sym typeface="Proxima Nova"/>
                <a:hlinkClick r:id="rId1"/>
              </a:rPr>
              <a:t>bertolami.com</a:t>
            </a:r>
            <a:endParaRPr sz="1200">
              <a:solidFill>
                <a:srgbClr val="B7B7B7"/>
              </a:solidFill>
              <a:latin typeface="Proxima Nova"/>
              <a:ea typeface="Proxima Nova"/>
              <a:cs typeface="Proxima Nova"/>
              <a:sym typeface="Proxima Nova"/>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bertolami.com/index.php?engine=portfolio&amp;content=graphics&amp;detail=final-stage-2-0" TargetMode="External"/><Relationship Id="rId4" Type="http://schemas.openxmlformats.org/officeDocument/2006/relationships/hyperlink" Target="https://developer.nvidia.com/optix-denoise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bertolami.com/index.php?engine=portfolio&amp;content=graphics&amp;detail=final-stage-2-0"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id="66" name="Google Shape;66;p13"/>
          <p:cNvPicPr preferRelativeResize="0"/>
          <p:nvPr/>
        </p:nvPicPr>
        <p:blipFill>
          <a:blip r:embed="rId3">
            <a:alphaModFix/>
          </a:blip>
          <a:stretch>
            <a:fillRect/>
          </a:stretch>
        </p:blipFill>
        <p:spPr>
          <a:xfrm>
            <a:off x="2794" y="0"/>
            <a:ext cx="9138406" cy="5143501"/>
          </a:xfrm>
          <a:prstGeom prst="rect">
            <a:avLst/>
          </a:prstGeom>
          <a:noFill/>
          <a:ln>
            <a:noFill/>
          </a:ln>
        </p:spPr>
      </p:pic>
      <p:sp>
        <p:nvSpPr>
          <p:cNvPr id="67" name="Google Shape;67;p13"/>
          <p:cNvSpPr/>
          <p:nvPr/>
        </p:nvSpPr>
        <p:spPr>
          <a:xfrm>
            <a:off x="0" y="4298050"/>
            <a:ext cx="4286100" cy="734700"/>
          </a:xfrm>
          <a:prstGeom prst="rect">
            <a:avLst/>
          </a:prstGeom>
          <a:solidFill>
            <a:srgbClr val="FFFFFF">
              <a:alpha val="5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txBox="1"/>
          <p:nvPr/>
        </p:nvSpPr>
        <p:spPr>
          <a:xfrm>
            <a:off x="83225" y="4263286"/>
            <a:ext cx="4551900" cy="76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latin typeface="Proxima Nova"/>
                <a:ea typeface="Proxima Nova"/>
                <a:cs typeface="Proxima Nova"/>
                <a:sym typeface="Proxima Nova"/>
              </a:rPr>
              <a:t>Simple Geometric Image Denoising</a:t>
            </a:r>
            <a:endParaRPr sz="20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2000">
                <a:solidFill>
                  <a:schemeClr val="dk1"/>
                </a:solidFill>
                <a:latin typeface="Proxima Nova"/>
                <a:ea typeface="Proxima Nova"/>
                <a:cs typeface="Proxima Nova"/>
                <a:sym typeface="Proxima Nova"/>
              </a:rPr>
              <a:t>for</a:t>
            </a:r>
            <a:r>
              <a:rPr b="1" lang="en" sz="2000">
                <a:solidFill>
                  <a:schemeClr val="dk1"/>
                </a:solidFill>
                <a:latin typeface="Proxima Nova"/>
                <a:ea typeface="Proxima Nova"/>
                <a:cs typeface="Proxima Nova"/>
                <a:sym typeface="Proxima Nova"/>
              </a:rPr>
              <a:t> Real-time Path Tracers</a:t>
            </a:r>
            <a:endParaRPr b="1" sz="2000">
              <a:solidFill>
                <a:srgbClr val="434343"/>
              </a:solidFill>
              <a:highlight>
                <a:srgbClr val="FFFFFF"/>
              </a:highlight>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SOLUTION</a:t>
            </a:r>
            <a:endParaRPr>
              <a:solidFill>
                <a:srgbClr val="666666"/>
              </a:solidFill>
              <a:latin typeface="Proxima Nova"/>
              <a:ea typeface="Proxima Nova"/>
              <a:cs typeface="Proxima Nova"/>
              <a:sym typeface="Proxima Nova"/>
            </a:endParaRPr>
          </a:p>
        </p:txBody>
      </p:sp>
      <p:sp>
        <p:nvSpPr>
          <p:cNvPr id="123" name="Google Shape;123;p22"/>
          <p:cNvSpPr txBox="1"/>
          <p:nvPr/>
        </p:nvSpPr>
        <p:spPr>
          <a:xfrm>
            <a:off x="1073850" y="973050"/>
            <a:ext cx="7148700" cy="1422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en" sz="1200">
                <a:latin typeface="Proxima Nova"/>
                <a:ea typeface="Proxima Nova"/>
                <a:cs typeface="Proxima Nova"/>
                <a:sym typeface="Proxima Nova"/>
              </a:rPr>
              <a:t>Trace the scene as normal, but keep track of the following information for each pixel:</a:t>
            </a:r>
            <a:endParaRPr b="1" sz="1200">
              <a:latin typeface="Proxima Nova"/>
              <a:ea typeface="Proxima Nova"/>
              <a:cs typeface="Proxima Nova"/>
              <a:sym typeface="Proxima Nova"/>
            </a:endParaRPr>
          </a:p>
          <a:p>
            <a:pPr indent="-304800" lvl="1" marL="914400" rtl="0" algn="l">
              <a:lnSpc>
                <a:spcPct val="100000"/>
              </a:lnSpc>
              <a:spcBef>
                <a:spcPts val="0"/>
              </a:spcBef>
              <a:spcAft>
                <a:spcPts val="0"/>
              </a:spcAft>
              <a:buSzPts val="1200"/>
              <a:buFont typeface="Proxima Nova"/>
              <a:buChar char="○"/>
            </a:pPr>
            <a:r>
              <a:rPr lang="en" sz="1200">
                <a:latin typeface="Proxima Nova"/>
                <a:ea typeface="Proxima Nova"/>
                <a:cs typeface="Proxima Nova"/>
                <a:sym typeface="Proxima Nova"/>
              </a:rPr>
              <a:t>Distance to the nearest object (i.e. depth map)</a:t>
            </a:r>
            <a:endParaRPr sz="1200">
              <a:latin typeface="Proxima Nova"/>
              <a:ea typeface="Proxima Nova"/>
              <a:cs typeface="Proxima Nova"/>
              <a:sym typeface="Proxima Nova"/>
            </a:endParaRPr>
          </a:p>
          <a:p>
            <a:pPr indent="-304800" lvl="1" marL="914400" rtl="0" algn="l">
              <a:lnSpc>
                <a:spcPct val="100000"/>
              </a:lnSpc>
              <a:spcBef>
                <a:spcPts val="0"/>
              </a:spcBef>
              <a:spcAft>
                <a:spcPts val="0"/>
              </a:spcAft>
              <a:buSzPts val="1200"/>
              <a:buFont typeface="Proxima Nova"/>
              <a:buChar char="○"/>
            </a:pPr>
            <a:r>
              <a:rPr lang="en" sz="1200">
                <a:latin typeface="Proxima Nova"/>
                <a:ea typeface="Proxima Nova"/>
                <a:cs typeface="Proxima Nova"/>
                <a:sym typeface="Proxima Nova"/>
              </a:rPr>
              <a:t>Normal vector at the nearest object (i.e. normal map)</a:t>
            </a:r>
            <a:endParaRPr sz="1200">
              <a:latin typeface="Proxima Nova"/>
              <a:ea typeface="Proxima Nova"/>
              <a:cs typeface="Proxima Nova"/>
              <a:sym typeface="Proxima Nova"/>
            </a:endParaRPr>
          </a:p>
          <a:p>
            <a:pPr indent="-304800" lvl="1" marL="914400" rtl="0" algn="l">
              <a:lnSpc>
                <a:spcPct val="100000"/>
              </a:lnSpc>
              <a:spcBef>
                <a:spcPts val="0"/>
              </a:spcBef>
              <a:spcAft>
                <a:spcPts val="0"/>
              </a:spcAft>
              <a:buSzPts val="1200"/>
              <a:buFont typeface="Proxima Nova"/>
              <a:buChar char="○"/>
            </a:pPr>
            <a:r>
              <a:rPr lang="en" sz="1200">
                <a:latin typeface="Proxima Nova"/>
                <a:ea typeface="Proxima Nova"/>
                <a:cs typeface="Proxima Nova"/>
                <a:sym typeface="Proxima Nova"/>
              </a:rPr>
              <a:t>Material id of the nearest object (just a random number generated for each material type)</a:t>
            </a:r>
            <a:endParaRPr sz="1200">
              <a:latin typeface="Proxima Nova"/>
              <a:ea typeface="Proxima Nova"/>
              <a:cs typeface="Proxima Nova"/>
              <a:sym typeface="Proxima Nova"/>
            </a:endParaRPr>
          </a:p>
          <a:p>
            <a:pPr indent="-304800" lvl="1" marL="914400" rtl="0" algn="l">
              <a:lnSpc>
                <a:spcPct val="100000"/>
              </a:lnSpc>
              <a:spcBef>
                <a:spcPts val="0"/>
              </a:spcBef>
              <a:spcAft>
                <a:spcPts val="0"/>
              </a:spcAft>
              <a:buSzPts val="1200"/>
              <a:buFont typeface="Proxima Nova"/>
              <a:buChar char="○"/>
            </a:pPr>
            <a:r>
              <a:rPr lang="en" sz="1200">
                <a:latin typeface="Proxima Nova"/>
                <a:ea typeface="Proxima Nova"/>
                <a:cs typeface="Proxima Nova"/>
                <a:sym typeface="Proxima Nova"/>
              </a:rPr>
              <a:t>Mean color value of all the samples collected thus far</a:t>
            </a:r>
            <a:endParaRPr sz="1200">
              <a:latin typeface="Proxima Nova"/>
              <a:ea typeface="Proxima Nova"/>
              <a:cs typeface="Proxima Nova"/>
              <a:sym typeface="Proxima Nova"/>
            </a:endParaRPr>
          </a:p>
          <a:p>
            <a:pPr indent="-304800" lvl="1" marL="914400" rtl="0" algn="l">
              <a:lnSpc>
                <a:spcPct val="100000"/>
              </a:lnSpc>
              <a:spcBef>
                <a:spcPts val="0"/>
              </a:spcBef>
              <a:spcAft>
                <a:spcPts val="0"/>
              </a:spcAft>
              <a:buSzPts val="1200"/>
              <a:buFont typeface="Proxima Nova"/>
              <a:buChar char="○"/>
            </a:pPr>
            <a:r>
              <a:rPr lang="en" sz="1200">
                <a:latin typeface="Proxima Nova"/>
                <a:ea typeface="Proxima Nova"/>
                <a:cs typeface="Proxima Nova"/>
                <a:sym typeface="Proxima Nova"/>
              </a:rPr>
              <a:t>Variance observed thus far</a:t>
            </a:r>
            <a:endParaRPr sz="1200">
              <a:latin typeface="Proxima Nova"/>
              <a:ea typeface="Proxima Nova"/>
              <a:cs typeface="Proxima Nova"/>
              <a:sym typeface="Proxima Nova"/>
            </a:endParaRPr>
          </a:p>
          <a:p>
            <a:pPr indent="0" lvl="0" marL="914400" rtl="0" algn="l">
              <a:lnSpc>
                <a:spcPct val="100000"/>
              </a:lnSpc>
              <a:spcBef>
                <a:spcPts val="0"/>
              </a:spcBef>
              <a:spcAft>
                <a:spcPts val="0"/>
              </a:spcAft>
              <a:buNone/>
            </a:pP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p:txBody>
      </p:sp>
      <p:pic>
        <p:nvPicPr>
          <p:cNvPr id="124" name="Google Shape;124;p22"/>
          <p:cNvPicPr preferRelativeResize="0"/>
          <p:nvPr/>
        </p:nvPicPr>
        <p:blipFill rotWithShape="1">
          <a:blip r:embed="rId3">
            <a:alphaModFix/>
          </a:blip>
          <a:srcRect b="1107" l="0" r="0" t="0"/>
          <a:stretch/>
        </p:blipFill>
        <p:spPr>
          <a:xfrm>
            <a:off x="230325" y="2661950"/>
            <a:ext cx="2782373" cy="1628875"/>
          </a:xfrm>
          <a:prstGeom prst="rect">
            <a:avLst/>
          </a:prstGeom>
          <a:noFill/>
          <a:ln cap="flat" cmpd="sng" w="9525">
            <a:solidFill>
              <a:srgbClr val="EFEFEF"/>
            </a:solidFill>
            <a:prstDash val="solid"/>
            <a:round/>
            <a:headEnd len="sm" w="sm" type="none"/>
            <a:tailEnd len="sm" w="sm" type="none"/>
          </a:ln>
        </p:spPr>
      </p:pic>
      <p:pic>
        <p:nvPicPr>
          <p:cNvPr id="125" name="Google Shape;125;p22"/>
          <p:cNvPicPr preferRelativeResize="0"/>
          <p:nvPr/>
        </p:nvPicPr>
        <p:blipFill>
          <a:blip r:embed="rId4">
            <a:alphaModFix/>
          </a:blip>
          <a:stretch>
            <a:fillRect/>
          </a:stretch>
        </p:blipFill>
        <p:spPr>
          <a:xfrm>
            <a:off x="3125925" y="2661950"/>
            <a:ext cx="2782374" cy="1628874"/>
          </a:xfrm>
          <a:prstGeom prst="rect">
            <a:avLst/>
          </a:prstGeom>
          <a:noFill/>
          <a:ln cap="flat" cmpd="sng" w="9525">
            <a:solidFill>
              <a:srgbClr val="EFEFEF"/>
            </a:solidFill>
            <a:prstDash val="solid"/>
            <a:round/>
            <a:headEnd len="sm" w="sm" type="none"/>
            <a:tailEnd len="sm" w="sm" type="none"/>
          </a:ln>
        </p:spPr>
      </p:pic>
      <p:pic>
        <p:nvPicPr>
          <p:cNvPr id="126" name="Google Shape;126;p22"/>
          <p:cNvPicPr preferRelativeResize="0"/>
          <p:nvPr/>
        </p:nvPicPr>
        <p:blipFill>
          <a:blip r:embed="rId5">
            <a:alphaModFix/>
          </a:blip>
          <a:stretch>
            <a:fillRect/>
          </a:stretch>
        </p:blipFill>
        <p:spPr>
          <a:xfrm>
            <a:off x="6021525" y="2661950"/>
            <a:ext cx="2762717" cy="1628874"/>
          </a:xfrm>
          <a:prstGeom prst="rect">
            <a:avLst/>
          </a:prstGeom>
          <a:noFill/>
          <a:ln cap="flat" cmpd="sng" w="9525">
            <a:solidFill>
              <a:srgbClr val="EFEFEF"/>
            </a:solidFill>
            <a:prstDash val="solid"/>
            <a:round/>
            <a:headEnd len="sm" w="sm" type="none"/>
            <a:tailEnd len="sm" w="sm" type="none"/>
          </a:ln>
        </p:spPr>
      </p:pic>
      <p:sp>
        <p:nvSpPr>
          <p:cNvPr id="127" name="Google Shape;127;p22"/>
          <p:cNvSpPr/>
          <p:nvPr/>
        </p:nvSpPr>
        <p:spPr>
          <a:xfrm>
            <a:off x="1083950" y="957675"/>
            <a:ext cx="352200" cy="3921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txBox="1"/>
          <p:nvPr/>
        </p:nvSpPr>
        <p:spPr>
          <a:xfrm>
            <a:off x="1084443" y="4275535"/>
            <a:ext cx="9849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Proxima Nova"/>
                <a:ea typeface="Proxima Nova"/>
                <a:cs typeface="Proxima Nova"/>
                <a:sym typeface="Proxima Nova"/>
              </a:rPr>
              <a:t>depth map</a:t>
            </a:r>
            <a:endParaRPr b="1" sz="1000">
              <a:latin typeface="Proxima Nova"/>
              <a:ea typeface="Proxima Nova"/>
              <a:cs typeface="Proxima Nova"/>
              <a:sym typeface="Proxima Nova"/>
            </a:endParaRPr>
          </a:p>
        </p:txBody>
      </p:sp>
      <p:sp>
        <p:nvSpPr>
          <p:cNvPr id="129" name="Google Shape;129;p22"/>
          <p:cNvSpPr txBox="1"/>
          <p:nvPr/>
        </p:nvSpPr>
        <p:spPr>
          <a:xfrm>
            <a:off x="3985396" y="4275535"/>
            <a:ext cx="9849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Proxima Nova"/>
                <a:ea typeface="Proxima Nova"/>
                <a:cs typeface="Proxima Nova"/>
                <a:sym typeface="Proxima Nova"/>
              </a:rPr>
              <a:t>normal map</a:t>
            </a:r>
            <a:endParaRPr b="1" sz="1000">
              <a:latin typeface="Proxima Nova"/>
              <a:ea typeface="Proxima Nova"/>
              <a:cs typeface="Proxima Nova"/>
              <a:sym typeface="Proxima Nova"/>
            </a:endParaRPr>
          </a:p>
        </p:txBody>
      </p:sp>
      <p:sp>
        <p:nvSpPr>
          <p:cNvPr id="130" name="Google Shape;130;p22"/>
          <p:cNvSpPr txBox="1"/>
          <p:nvPr/>
        </p:nvSpPr>
        <p:spPr>
          <a:xfrm>
            <a:off x="6900528" y="4275525"/>
            <a:ext cx="15018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Proxima Nova"/>
                <a:ea typeface="Proxima Nova"/>
                <a:cs typeface="Proxima Nova"/>
                <a:sym typeface="Proxima Nova"/>
              </a:rPr>
              <a:t>variance map </a:t>
            </a:r>
            <a:r>
              <a:rPr i="1" lang="en" sz="1000">
                <a:latin typeface="Proxima Nova"/>
                <a:ea typeface="Proxima Nova"/>
                <a:cs typeface="Proxima Nova"/>
                <a:sym typeface="Proxima Nova"/>
              </a:rPr>
              <a:t>(scaled)</a:t>
            </a:r>
            <a:endParaRPr i="1" sz="1000">
              <a:latin typeface="Proxima Nova"/>
              <a:ea typeface="Proxima Nova"/>
              <a:cs typeface="Proxima Nova"/>
              <a:sym typeface="Proxima Nova"/>
            </a:endParaRPr>
          </a:p>
        </p:txBody>
      </p:sp>
      <p:sp>
        <p:nvSpPr>
          <p:cNvPr id="131" name="Google Shape;131;p22"/>
          <p:cNvSpPr txBox="1"/>
          <p:nvPr/>
        </p:nvSpPr>
        <p:spPr>
          <a:xfrm>
            <a:off x="1126535" y="950608"/>
            <a:ext cx="545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1</a:t>
            </a:r>
            <a:endParaRPr b="1">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3"/>
          <p:cNvSpPr/>
          <p:nvPr/>
        </p:nvSpPr>
        <p:spPr>
          <a:xfrm>
            <a:off x="1083950" y="957675"/>
            <a:ext cx="352200" cy="3921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SOLUTION</a:t>
            </a:r>
            <a:endParaRPr>
              <a:solidFill>
                <a:srgbClr val="666666"/>
              </a:solidFill>
              <a:latin typeface="Proxima Nova"/>
              <a:ea typeface="Proxima Nova"/>
              <a:cs typeface="Proxima Nova"/>
              <a:sym typeface="Proxima Nova"/>
            </a:endParaRPr>
          </a:p>
        </p:txBody>
      </p:sp>
      <p:sp>
        <p:nvSpPr>
          <p:cNvPr id="139" name="Google Shape;139;p23"/>
          <p:cNvSpPr txBox="1"/>
          <p:nvPr/>
        </p:nvSpPr>
        <p:spPr>
          <a:xfrm>
            <a:off x="1572750" y="957675"/>
            <a:ext cx="6447000" cy="44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latin typeface="Proxima Nova"/>
                <a:ea typeface="Proxima Nova"/>
                <a:cs typeface="Proxima Nova"/>
                <a:sym typeface="Proxima Nova"/>
              </a:rPr>
              <a:t>After each frame completes, apply a smoothing filter to the image:</a:t>
            </a:r>
            <a:endParaRPr b="1" sz="1200">
              <a:latin typeface="Proxima Nova"/>
              <a:ea typeface="Proxima Nova"/>
              <a:cs typeface="Proxima Nova"/>
              <a:sym typeface="Proxima Nova"/>
            </a:endParaRPr>
          </a:p>
          <a:p>
            <a:pPr indent="0" lvl="0" marL="914400" rtl="0" algn="l">
              <a:lnSpc>
                <a:spcPct val="100000"/>
              </a:lnSpc>
              <a:spcBef>
                <a:spcPts val="0"/>
              </a:spcBef>
              <a:spcAft>
                <a:spcPts val="0"/>
              </a:spcAft>
              <a:buNone/>
            </a:pP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p:txBody>
      </p:sp>
      <p:sp>
        <p:nvSpPr>
          <p:cNvPr id="140" name="Google Shape;140;p23"/>
          <p:cNvSpPr txBox="1"/>
          <p:nvPr/>
        </p:nvSpPr>
        <p:spPr>
          <a:xfrm>
            <a:off x="1119450" y="950608"/>
            <a:ext cx="545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2</a:t>
            </a:r>
            <a:endParaRPr b="1">
              <a:latin typeface="Proxima Nova"/>
              <a:ea typeface="Proxima Nova"/>
              <a:cs typeface="Proxima Nova"/>
              <a:sym typeface="Proxima Nova"/>
            </a:endParaRPr>
          </a:p>
        </p:txBody>
      </p:sp>
      <p:sp>
        <p:nvSpPr>
          <p:cNvPr id="141" name="Google Shape;141;p23"/>
          <p:cNvSpPr txBox="1"/>
          <p:nvPr/>
        </p:nvSpPr>
        <p:spPr>
          <a:xfrm>
            <a:off x="1851450" y="1311750"/>
            <a:ext cx="5441100" cy="3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f</a:t>
            </a:r>
            <a:r>
              <a:rPr lang="en" sz="1200">
                <a:latin typeface="Consolas"/>
                <a:ea typeface="Consolas"/>
                <a:cs typeface="Consolas"/>
                <a:sym typeface="Consolas"/>
              </a:rPr>
              <a:t>or each pixel </a:t>
            </a:r>
            <a:r>
              <a:rPr b="1" i="1" lang="en" sz="1200">
                <a:latin typeface="Consolas"/>
                <a:ea typeface="Consolas"/>
                <a:cs typeface="Consolas"/>
                <a:sym typeface="Consolas"/>
              </a:rPr>
              <a:t>p</a:t>
            </a:r>
            <a:r>
              <a:rPr lang="en" sz="1200">
                <a:latin typeface="Consolas"/>
                <a:ea typeface="Consolas"/>
                <a:cs typeface="Consolas"/>
                <a:sym typeface="Consolas"/>
              </a:rPr>
              <a:t> in the image: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pixel </a:t>
            </a:r>
            <a:r>
              <a:rPr b="1" i="1" lang="en" sz="1200">
                <a:latin typeface="Consolas"/>
                <a:ea typeface="Consolas"/>
                <a:cs typeface="Consolas"/>
                <a:sym typeface="Consolas"/>
              </a:rPr>
              <a:t>p</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kernel_size = pixel_variance * 2.0</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neighboring pixel </a:t>
            </a:r>
            <a:r>
              <a:rPr b="1" i="1" lang="en" sz="1200">
                <a:latin typeface="Consolas"/>
                <a:ea typeface="Consolas"/>
                <a:cs typeface="Consolas"/>
                <a:sym typeface="Consolas"/>
              </a:rPr>
              <a:t>n</a:t>
            </a:r>
            <a:r>
              <a:rPr lang="en" sz="1200">
                <a:latin typeface="Consolas"/>
                <a:ea typeface="Consolas"/>
                <a:cs typeface="Consolas"/>
                <a:sym typeface="Consolas"/>
              </a:rPr>
              <a:t> within a kernel_size radius: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a:t>
            </a:r>
            <a:r>
              <a:rPr lang="en" sz="1200">
                <a:latin typeface="Consolas"/>
                <a:ea typeface="Consolas"/>
                <a:cs typeface="Consolas"/>
                <a:sym typeface="Consolas"/>
              </a:rPr>
              <a:t>f material id at </a:t>
            </a:r>
            <a:r>
              <a:rPr b="1" i="1" lang="en" sz="1200">
                <a:latin typeface="Consolas"/>
                <a:ea typeface="Consolas"/>
                <a:cs typeface="Consolas"/>
                <a:sym typeface="Consolas"/>
              </a:rPr>
              <a:t>n</a:t>
            </a:r>
            <a:r>
              <a:rPr lang="en" sz="1200">
                <a:latin typeface="Consolas"/>
                <a:ea typeface="Consolas"/>
                <a:cs typeface="Consolas"/>
                <a:sym typeface="Consolas"/>
              </a:rPr>
              <a:t> != material id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depth at </a:t>
            </a:r>
            <a:r>
              <a:rPr b="1" i="1" lang="en" sz="1200">
                <a:latin typeface="Consolas"/>
                <a:ea typeface="Consolas"/>
                <a:cs typeface="Consolas"/>
                <a:sym typeface="Consolas"/>
              </a:rPr>
              <a:t>n </a:t>
            </a:r>
            <a:r>
              <a:rPr lang="en" sz="1200">
                <a:latin typeface="Consolas"/>
                <a:ea typeface="Consolas"/>
                <a:cs typeface="Consolas"/>
                <a:sym typeface="Consolas"/>
              </a:rPr>
              <a:t>is &gt; depth_threshold away from depth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if dot(normal at </a:t>
            </a:r>
            <a:r>
              <a:rPr b="1" i="1" lang="en" sz="1200">
                <a:latin typeface="Consolas"/>
                <a:ea typeface="Consolas"/>
                <a:cs typeface="Consolas"/>
                <a:sym typeface="Consolas"/>
              </a:rPr>
              <a:t>n, </a:t>
            </a:r>
            <a:r>
              <a:rPr lang="en" sz="1200">
                <a:latin typeface="Consolas"/>
                <a:ea typeface="Consolas"/>
                <a:cs typeface="Consolas"/>
                <a:sym typeface="Consolas"/>
              </a:rPr>
              <a:t>normal at </a:t>
            </a:r>
            <a:r>
              <a:rPr b="1" i="1" lang="en" sz="1200">
                <a:latin typeface="Consolas"/>
                <a:ea typeface="Consolas"/>
                <a:cs typeface="Consolas"/>
                <a:sym typeface="Consolas"/>
              </a:rPr>
              <a:t>p</a:t>
            </a:r>
            <a:r>
              <a:rPr lang="en" sz="1200">
                <a:latin typeface="Consolas"/>
                <a:ea typeface="Consolas"/>
                <a:cs typeface="Consolas"/>
                <a:sym typeface="Consolas"/>
              </a:rPr>
              <a:t>) is &gt; normal_threshold: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weight = </a:t>
            </a:r>
            <a:r>
              <a:rPr lang="en" sz="1200">
                <a:solidFill>
                  <a:schemeClr val="dk1"/>
                </a:solidFill>
                <a:latin typeface="Consolas"/>
                <a:ea typeface="Consolas"/>
                <a:cs typeface="Consolas"/>
                <a:sym typeface="Consolas"/>
              </a:rPr>
              <a:t>(1.0 - distance of </a:t>
            </a:r>
            <a:r>
              <a:rPr b="1" i="1" lang="en" sz="1200">
                <a:solidFill>
                  <a:schemeClr val="dk1"/>
                </a:solidFill>
                <a:latin typeface="Consolas"/>
                <a:ea typeface="Consolas"/>
                <a:cs typeface="Consolas"/>
                <a:sym typeface="Consolas"/>
              </a:rPr>
              <a:t>n</a:t>
            </a:r>
            <a:r>
              <a:rPr lang="en" sz="1200">
                <a:solidFill>
                  <a:schemeClr val="dk1"/>
                </a:solidFill>
                <a:latin typeface="Consolas"/>
                <a:ea typeface="Consolas"/>
                <a:cs typeface="Consolas"/>
                <a:sym typeface="Consolas"/>
              </a:rPr>
              <a:t> to </a:t>
            </a:r>
            <a:r>
              <a:rPr b="1" i="1" lang="en" sz="1200">
                <a:solidFill>
                  <a:schemeClr val="dk1"/>
                </a:solidFill>
                <a:latin typeface="Consolas"/>
                <a:ea typeface="Consolas"/>
                <a:cs typeface="Consolas"/>
                <a:sym typeface="Consolas"/>
              </a:rPr>
              <a:t>p</a:t>
            </a:r>
            <a:r>
              <a:rPr lang="en" sz="1200">
                <a:solidFill>
                  <a:schemeClr val="dk1"/>
                </a:solidFill>
                <a:latin typeface="Consolas"/>
                <a:ea typeface="Consolas"/>
                <a:cs typeface="Consolas"/>
                <a:sym typeface="Consolas"/>
              </a:rPr>
              <a:t>) / kernel_size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    weight_total += weight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a:t>
            </a:r>
            <a:r>
              <a:rPr b="1" i="1" lang="en" sz="1200">
                <a:latin typeface="Consolas"/>
                <a:ea typeface="Consolas"/>
                <a:cs typeface="Consolas"/>
                <a:sym typeface="Consolas"/>
              </a:rPr>
              <a:t>n)</a:t>
            </a:r>
            <a:r>
              <a:rPr lang="en" sz="1200">
                <a:latin typeface="Consolas"/>
                <a:ea typeface="Consolas"/>
                <a:cs typeface="Consolas"/>
                <a:sym typeface="Consolas"/>
              </a:rPr>
              <a:t> * weight</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color_total &gt; 0:</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weight_total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endParaRPr sz="1200">
              <a:latin typeface="Consolas"/>
              <a:ea typeface="Consolas"/>
              <a:cs typeface="Consolas"/>
              <a:sym typeface="Consola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4"/>
          <p:cNvSpPr/>
          <p:nvPr/>
        </p:nvSpPr>
        <p:spPr>
          <a:xfrm>
            <a:off x="162950" y="1680800"/>
            <a:ext cx="4980550" cy="1553419"/>
          </a:xfrm>
          <a:custGeom>
            <a:rect b="b" l="l" r="r" t="t"/>
            <a:pathLst>
              <a:path extrusionOk="0" h="49877" w="199222">
                <a:moveTo>
                  <a:pt x="199222" y="284"/>
                </a:moveTo>
                <a:lnTo>
                  <a:pt x="199222" y="11619"/>
                </a:lnTo>
                <a:lnTo>
                  <a:pt x="70564" y="11619"/>
                </a:lnTo>
                <a:lnTo>
                  <a:pt x="70564" y="49877"/>
                </a:lnTo>
                <a:lnTo>
                  <a:pt x="0" y="49877"/>
                </a:lnTo>
                <a:lnTo>
                  <a:pt x="0" y="0"/>
                </a:lnTo>
                <a:close/>
              </a:path>
            </a:pathLst>
          </a:custGeom>
          <a:noFill/>
          <a:ln cap="flat" cmpd="sng" w="9525">
            <a:solidFill>
              <a:srgbClr val="990000"/>
            </a:solidFill>
            <a:prstDash val="solid"/>
            <a:round/>
            <a:headEnd len="med" w="med" type="none"/>
            <a:tailEnd len="med" w="med" type="none"/>
          </a:ln>
        </p:spPr>
      </p:sp>
      <p:sp>
        <p:nvSpPr>
          <p:cNvPr id="147" name="Google Shape;147;p24"/>
          <p:cNvSpPr/>
          <p:nvPr/>
        </p:nvSpPr>
        <p:spPr>
          <a:xfrm>
            <a:off x="1083950" y="957675"/>
            <a:ext cx="352200" cy="3921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4"/>
          <p:cNvSpPr/>
          <p:nvPr/>
        </p:nvSpPr>
        <p:spPr>
          <a:xfrm>
            <a:off x="247960" y="1730410"/>
            <a:ext cx="1610700" cy="128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4"/>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SOLUTION</a:t>
            </a:r>
            <a:endParaRPr>
              <a:solidFill>
                <a:srgbClr val="666666"/>
              </a:solidFill>
              <a:latin typeface="Proxima Nova"/>
              <a:ea typeface="Proxima Nova"/>
              <a:cs typeface="Proxima Nova"/>
              <a:sym typeface="Proxima Nova"/>
            </a:endParaRPr>
          </a:p>
        </p:txBody>
      </p:sp>
      <p:sp>
        <p:nvSpPr>
          <p:cNvPr id="151" name="Google Shape;151;p24"/>
          <p:cNvSpPr txBox="1"/>
          <p:nvPr/>
        </p:nvSpPr>
        <p:spPr>
          <a:xfrm>
            <a:off x="1572750" y="957675"/>
            <a:ext cx="6447000" cy="44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latin typeface="Proxima Nova"/>
                <a:ea typeface="Proxima Nova"/>
                <a:cs typeface="Proxima Nova"/>
                <a:sym typeface="Proxima Nova"/>
              </a:rPr>
              <a:t>After each frame completes, apply a smoothing filter to the image:</a:t>
            </a:r>
            <a:endParaRPr b="1" sz="1200">
              <a:latin typeface="Proxima Nova"/>
              <a:ea typeface="Proxima Nova"/>
              <a:cs typeface="Proxima Nova"/>
              <a:sym typeface="Proxima Nova"/>
            </a:endParaRPr>
          </a:p>
          <a:p>
            <a:pPr indent="0" lvl="0" marL="914400" rtl="0" algn="l">
              <a:lnSpc>
                <a:spcPct val="100000"/>
              </a:lnSpc>
              <a:spcBef>
                <a:spcPts val="0"/>
              </a:spcBef>
              <a:spcAft>
                <a:spcPts val="0"/>
              </a:spcAft>
              <a:buNone/>
            </a:pP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p:txBody>
      </p:sp>
      <p:sp>
        <p:nvSpPr>
          <p:cNvPr id="152" name="Google Shape;152;p24"/>
          <p:cNvSpPr txBox="1"/>
          <p:nvPr/>
        </p:nvSpPr>
        <p:spPr>
          <a:xfrm>
            <a:off x="1119450" y="950608"/>
            <a:ext cx="545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2</a:t>
            </a:r>
            <a:endParaRPr b="1">
              <a:latin typeface="Proxima Nova"/>
              <a:ea typeface="Proxima Nova"/>
              <a:cs typeface="Proxima Nova"/>
              <a:sym typeface="Proxima Nova"/>
            </a:endParaRPr>
          </a:p>
        </p:txBody>
      </p:sp>
      <p:sp>
        <p:nvSpPr>
          <p:cNvPr id="153" name="Google Shape;153;p24"/>
          <p:cNvSpPr txBox="1"/>
          <p:nvPr/>
        </p:nvSpPr>
        <p:spPr>
          <a:xfrm>
            <a:off x="246226" y="1707419"/>
            <a:ext cx="1679100" cy="15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0000"/>
                </a:solidFill>
                <a:latin typeface="Proxima Nova"/>
                <a:ea typeface="Proxima Nova"/>
                <a:cs typeface="Proxima Nova"/>
                <a:sym typeface="Proxima Nova"/>
              </a:rPr>
              <a:t>Arbitrarily multiplying pixel variance to get kernel size.</a:t>
            </a:r>
            <a:r>
              <a:rPr lang="en" sz="1200">
                <a:solidFill>
                  <a:srgbClr val="990000"/>
                </a:solidFill>
                <a:latin typeface="Proxima Nova"/>
                <a:ea typeface="Proxima Nova"/>
                <a:cs typeface="Proxima Nova"/>
                <a:sym typeface="Proxima Nova"/>
              </a:rPr>
              <a:t> </a:t>
            </a:r>
            <a:endParaRPr sz="1200">
              <a:solidFill>
                <a:srgbClr val="990000"/>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990000"/>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990000"/>
                </a:solidFill>
                <a:latin typeface="Proxima Nova"/>
                <a:ea typeface="Proxima Nova"/>
                <a:cs typeface="Proxima Nova"/>
                <a:sym typeface="Proxima Nova"/>
              </a:rPr>
              <a:t>Determined by trial and error, 2.0 seems to work well.</a:t>
            </a:r>
            <a:endParaRPr sz="1200">
              <a:solidFill>
                <a:srgbClr val="990000"/>
              </a:solidFill>
              <a:latin typeface="Proxima Nova"/>
              <a:ea typeface="Proxima Nova"/>
              <a:cs typeface="Proxima Nova"/>
              <a:sym typeface="Proxima Nova"/>
            </a:endParaRPr>
          </a:p>
        </p:txBody>
      </p:sp>
      <p:sp>
        <p:nvSpPr>
          <p:cNvPr id="154" name="Google Shape;154;p24"/>
          <p:cNvSpPr txBox="1"/>
          <p:nvPr/>
        </p:nvSpPr>
        <p:spPr>
          <a:xfrm>
            <a:off x="1851450" y="1311750"/>
            <a:ext cx="5441100" cy="3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for each pixel </a:t>
            </a:r>
            <a:r>
              <a:rPr b="1" i="1" lang="en" sz="1200">
                <a:latin typeface="Consolas"/>
                <a:ea typeface="Consolas"/>
                <a:cs typeface="Consolas"/>
                <a:sym typeface="Consolas"/>
              </a:rPr>
              <a:t>p</a:t>
            </a:r>
            <a:r>
              <a:rPr lang="en" sz="1200">
                <a:latin typeface="Consolas"/>
                <a:ea typeface="Consolas"/>
                <a:cs typeface="Consolas"/>
                <a:sym typeface="Consolas"/>
              </a:rPr>
              <a:t> in the image: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pixel </a:t>
            </a:r>
            <a:r>
              <a:rPr b="1" i="1" lang="en" sz="1200">
                <a:latin typeface="Consolas"/>
                <a:ea typeface="Consolas"/>
                <a:cs typeface="Consolas"/>
                <a:sym typeface="Consolas"/>
              </a:rPr>
              <a:t>p</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kernel_size = pixel_variance * 2.0</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neighboring pixel </a:t>
            </a:r>
            <a:r>
              <a:rPr b="1" i="1" lang="en" sz="1200">
                <a:latin typeface="Consolas"/>
                <a:ea typeface="Consolas"/>
                <a:cs typeface="Consolas"/>
                <a:sym typeface="Consolas"/>
              </a:rPr>
              <a:t>n</a:t>
            </a:r>
            <a:r>
              <a:rPr lang="en" sz="1200">
                <a:latin typeface="Consolas"/>
                <a:ea typeface="Consolas"/>
                <a:cs typeface="Consolas"/>
                <a:sym typeface="Consolas"/>
              </a:rPr>
              <a:t> within a kernel_size radius: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material id at </a:t>
            </a:r>
            <a:r>
              <a:rPr b="1" i="1" lang="en" sz="1200">
                <a:latin typeface="Consolas"/>
                <a:ea typeface="Consolas"/>
                <a:cs typeface="Consolas"/>
                <a:sym typeface="Consolas"/>
              </a:rPr>
              <a:t>n</a:t>
            </a:r>
            <a:r>
              <a:rPr lang="en" sz="1200">
                <a:latin typeface="Consolas"/>
                <a:ea typeface="Consolas"/>
                <a:cs typeface="Consolas"/>
                <a:sym typeface="Consolas"/>
              </a:rPr>
              <a:t> != material id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depth at </a:t>
            </a:r>
            <a:r>
              <a:rPr b="1" i="1" lang="en" sz="1200">
                <a:latin typeface="Consolas"/>
                <a:ea typeface="Consolas"/>
                <a:cs typeface="Consolas"/>
                <a:sym typeface="Consolas"/>
              </a:rPr>
              <a:t>n </a:t>
            </a:r>
            <a:r>
              <a:rPr lang="en" sz="1200">
                <a:latin typeface="Consolas"/>
                <a:ea typeface="Consolas"/>
                <a:cs typeface="Consolas"/>
                <a:sym typeface="Consolas"/>
              </a:rPr>
              <a:t>is &gt; depth_threshold away from depth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if dot(normal at </a:t>
            </a:r>
            <a:r>
              <a:rPr b="1" i="1" lang="en" sz="1200">
                <a:latin typeface="Consolas"/>
                <a:ea typeface="Consolas"/>
                <a:cs typeface="Consolas"/>
                <a:sym typeface="Consolas"/>
              </a:rPr>
              <a:t>n, </a:t>
            </a:r>
            <a:r>
              <a:rPr lang="en" sz="1200">
                <a:latin typeface="Consolas"/>
                <a:ea typeface="Consolas"/>
                <a:cs typeface="Consolas"/>
                <a:sym typeface="Consolas"/>
              </a:rPr>
              <a:t>normal at </a:t>
            </a:r>
            <a:r>
              <a:rPr b="1" i="1" lang="en" sz="1200">
                <a:latin typeface="Consolas"/>
                <a:ea typeface="Consolas"/>
                <a:cs typeface="Consolas"/>
                <a:sym typeface="Consolas"/>
              </a:rPr>
              <a:t>p</a:t>
            </a:r>
            <a:r>
              <a:rPr lang="en" sz="1200">
                <a:latin typeface="Consolas"/>
                <a:ea typeface="Consolas"/>
                <a:cs typeface="Consolas"/>
                <a:sym typeface="Consolas"/>
              </a:rPr>
              <a:t>) is &gt; normal_threshold: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weight = </a:t>
            </a:r>
            <a:r>
              <a:rPr lang="en" sz="1200">
                <a:solidFill>
                  <a:schemeClr val="dk1"/>
                </a:solidFill>
                <a:latin typeface="Consolas"/>
                <a:ea typeface="Consolas"/>
                <a:cs typeface="Consolas"/>
                <a:sym typeface="Consolas"/>
              </a:rPr>
              <a:t>(1.0 - distance of </a:t>
            </a:r>
            <a:r>
              <a:rPr b="1" i="1" lang="en" sz="1200">
                <a:solidFill>
                  <a:schemeClr val="dk1"/>
                </a:solidFill>
                <a:latin typeface="Consolas"/>
                <a:ea typeface="Consolas"/>
                <a:cs typeface="Consolas"/>
                <a:sym typeface="Consolas"/>
              </a:rPr>
              <a:t>n</a:t>
            </a:r>
            <a:r>
              <a:rPr lang="en" sz="1200">
                <a:solidFill>
                  <a:schemeClr val="dk1"/>
                </a:solidFill>
                <a:latin typeface="Consolas"/>
                <a:ea typeface="Consolas"/>
                <a:cs typeface="Consolas"/>
                <a:sym typeface="Consolas"/>
              </a:rPr>
              <a:t> to </a:t>
            </a:r>
            <a:r>
              <a:rPr b="1" i="1" lang="en" sz="1200">
                <a:solidFill>
                  <a:schemeClr val="dk1"/>
                </a:solidFill>
                <a:latin typeface="Consolas"/>
                <a:ea typeface="Consolas"/>
                <a:cs typeface="Consolas"/>
                <a:sym typeface="Consolas"/>
              </a:rPr>
              <a:t>p</a:t>
            </a:r>
            <a:r>
              <a:rPr lang="en" sz="1200">
                <a:solidFill>
                  <a:schemeClr val="dk1"/>
                </a:solidFill>
                <a:latin typeface="Consolas"/>
                <a:ea typeface="Consolas"/>
                <a:cs typeface="Consolas"/>
                <a:sym typeface="Consolas"/>
              </a:rPr>
              <a:t>) / kernel_size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    weight_total += weight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a:t>
            </a:r>
            <a:r>
              <a:rPr b="1" i="1" lang="en" sz="1200">
                <a:latin typeface="Consolas"/>
                <a:ea typeface="Consolas"/>
                <a:cs typeface="Consolas"/>
                <a:sym typeface="Consolas"/>
              </a:rPr>
              <a:t>n)</a:t>
            </a:r>
            <a:r>
              <a:rPr lang="en" sz="1200">
                <a:latin typeface="Consolas"/>
                <a:ea typeface="Consolas"/>
                <a:cs typeface="Consolas"/>
                <a:sym typeface="Consolas"/>
              </a:rPr>
              <a:t> * weight</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color_total &gt; 0:</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weight_total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endParaRPr sz="1200">
              <a:latin typeface="Consolas"/>
              <a:ea typeface="Consolas"/>
              <a:cs typeface="Consolas"/>
              <a:sym typeface="Consola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5"/>
          <p:cNvSpPr/>
          <p:nvPr/>
        </p:nvSpPr>
        <p:spPr>
          <a:xfrm>
            <a:off x="162950" y="1673715"/>
            <a:ext cx="4980550" cy="1672002"/>
          </a:xfrm>
          <a:custGeom>
            <a:rect b="b" l="l" r="r" t="t"/>
            <a:pathLst>
              <a:path extrusionOk="0" h="49877" w="199222">
                <a:moveTo>
                  <a:pt x="199222" y="284"/>
                </a:moveTo>
                <a:lnTo>
                  <a:pt x="199222" y="11619"/>
                </a:lnTo>
                <a:lnTo>
                  <a:pt x="70564" y="11619"/>
                </a:lnTo>
                <a:lnTo>
                  <a:pt x="70564" y="49877"/>
                </a:lnTo>
                <a:lnTo>
                  <a:pt x="0" y="49877"/>
                </a:lnTo>
                <a:lnTo>
                  <a:pt x="0" y="0"/>
                </a:lnTo>
                <a:close/>
              </a:path>
            </a:pathLst>
          </a:custGeom>
          <a:noFill/>
          <a:ln cap="flat" cmpd="sng" w="9525">
            <a:solidFill>
              <a:srgbClr val="990000"/>
            </a:solidFill>
            <a:prstDash val="solid"/>
            <a:round/>
            <a:headEnd len="med" w="med" type="none"/>
            <a:tailEnd len="med" w="med" type="none"/>
          </a:ln>
        </p:spPr>
      </p:sp>
      <p:sp>
        <p:nvSpPr>
          <p:cNvPr id="160" name="Google Shape;160;p25"/>
          <p:cNvSpPr/>
          <p:nvPr/>
        </p:nvSpPr>
        <p:spPr>
          <a:xfrm>
            <a:off x="1083950" y="957675"/>
            <a:ext cx="352200" cy="3921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5"/>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p:nvPr/>
        </p:nvSpPr>
        <p:spPr>
          <a:xfrm>
            <a:off x="247960" y="1730410"/>
            <a:ext cx="1610700" cy="128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SOLUTION</a:t>
            </a:r>
            <a:endParaRPr>
              <a:solidFill>
                <a:srgbClr val="666666"/>
              </a:solidFill>
              <a:latin typeface="Proxima Nova"/>
              <a:ea typeface="Proxima Nova"/>
              <a:cs typeface="Proxima Nova"/>
              <a:sym typeface="Proxima Nova"/>
            </a:endParaRPr>
          </a:p>
        </p:txBody>
      </p:sp>
      <p:sp>
        <p:nvSpPr>
          <p:cNvPr id="164" name="Google Shape;164;p25"/>
          <p:cNvSpPr txBox="1"/>
          <p:nvPr/>
        </p:nvSpPr>
        <p:spPr>
          <a:xfrm>
            <a:off x="1572750" y="957675"/>
            <a:ext cx="6447000" cy="44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latin typeface="Proxima Nova"/>
                <a:ea typeface="Proxima Nova"/>
                <a:cs typeface="Proxima Nova"/>
                <a:sym typeface="Proxima Nova"/>
              </a:rPr>
              <a:t>After each frame completes, apply a smoothing filter to the image:</a:t>
            </a:r>
            <a:endParaRPr b="1" sz="1200">
              <a:latin typeface="Proxima Nova"/>
              <a:ea typeface="Proxima Nova"/>
              <a:cs typeface="Proxima Nova"/>
              <a:sym typeface="Proxima Nova"/>
            </a:endParaRPr>
          </a:p>
          <a:p>
            <a:pPr indent="0" lvl="0" marL="914400" rtl="0" algn="l">
              <a:lnSpc>
                <a:spcPct val="100000"/>
              </a:lnSpc>
              <a:spcBef>
                <a:spcPts val="0"/>
              </a:spcBef>
              <a:spcAft>
                <a:spcPts val="0"/>
              </a:spcAft>
              <a:buNone/>
            </a:pP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p:txBody>
      </p:sp>
      <p:sp>
        <p:nvSpPr>
          <p:cNvPr id="165" name="Google Shape;165;p25"/>
          <p:cNvSpPr txBox="1"/>
          <p:nvPr/>
        </p:nvSpPr>
        <p:spPr>
          <a:xfrm>
            <a:off x="1119450" y="950608"/>
            <a:ext cx="545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2</a:t>
            </a:r>
            <a:endParaRPr b="1">
              <a:latin typeface="Proxima Nova"/>
              <a:ea typeface="Proxima Nova"/>
              <a:cs typeface="Proxima Nova"/>
              <a:sym typeface="Proxima Nova"/>
            </a:endParaRPr>
          </a:p>
        </p:txBody>
      </p:sp>
      <p:sp>
        <p:nvSpPr>
          <p:cNvPr id="166" name="Google Shape;166;p25"/>
          <p:cNvSpPr txBox="1"/>
          <p:nvPr/>
        </p:nvSpPr>
        <p:spPr>
          <a:xfrm>
            <a:off x="253311" y="1686165"/>
            <a:ext cx="1679100" cy="15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0000"/>
                </a:solidFill>
                <a:latin typeface="Proxima Nova"/>
                <a:ea typeface="Proxima Nova"/>
                <a:cs typeface="Proxima Nova"/>
                <a:sym typeface="Proxima Nova"/>
              </a:rPr>
              <a:t>Our kernel size scales with our uncertainty about the true pixel value.</a:t>
            </a:r>
            <a:endParaRPr sz="1200">
              <a:solidFill>
                <a:srgbClr val="990000"/>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990000"/>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990000"/>
                </a:solidFill>
                <a:latin typeface="Proxima Nova"/>
                <a:ea typeface="Proxima Nova"/>
                <a:cs typeface="Proxima Nova"/>
                <a:sym typeface="Proxima Nova"/>
              </a:rPr>
              <a:t>Less certainty → accumulate more pixels.</a:t>
            </a:r>
            <a:endParaRPr sz="1200">
              <a:solidFill>
                <a:srgbClr val="990000"/>
              </a:solidFill>
              <a:latin typeface="Proxima Nova"/>
              <a:ea typeface="Proxima Nova"/>
              <a:cs typeface="Proxima Nova"/>
              <a:sym typeface="Proxima Nova"/>
            </a:endParaRPr>
          </a:p>
        </p:txBody>
      </p:sp>
      <p:sp>
        <p:nvSpPr>
          <p:cNvPr id="167" name="Google Shape;167;p25"/>
          <p:cNvSpPr txBox="1"/>
          <p:nvPr/>
        </p:nvSpPr>
        <p:spPr>
          <a:xfrm>
            <a:off x="1851450" y="1311750"/>
            <a:ext cx="5441100" cy="3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for each pixel </a:t>
            </a:r>
            <a:r>
              <a:rPr b="1" i="1" lang="en" sz="1200">
                <a:latin typeface="Consolas"/>
                <a:ea typeface="Consolas"/>
                <a:cs typeface="Consolas"/>
                <a:sym typeface="Consolas"/>
              </a:rPr>
              <a:t>p</a:t>
            </a:r>
            <a:r>
              <a:rPr lang="en" sz="1200">
                <a:latin typeface="Consolas"/>
                <a:ea typeface="Consolas"/>
                <a:cs typeface="Consolas"/>
                <a:sym typeface="Consolas"/>
              </a:rPr>
              <a:t> in the image: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pixel </a:t>
            </a:r>
            <a:r>
              <a:rPr b="1" i="1" lang="en" sz="1200">
                <a:latin typeface="Consolas"/>
                <a:ea typeface="Consolas"/>
                <a:cs typeface="Consolas"/>
                <a:sym typeface="Consolas"/>
              </a:rPr>
              <a:t>p</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kernel_size = pixel_variance * 2.0</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neighboring pixel </a:t>
            </a:r>
            <a:r>
              <a:rPr b="1" i="1" lang="en" sz="1200">
                <a:latin typeface="Consolas"/>
                <a:ea typeface="Consolas"/>
                <a:cs typeface="Consolas"/>
                <a:sym typeface="Consolas"/>
              </a:rPr>
              <a:t>n</a:t>
            </a:r>
            <a:r>
              <a:rPr lang="en" sz="1200">
                <a:latin typeface="Consolas"/>
                <a:ea typeface="Consolas"/>
                <a:cs typeface="Consolas"/>
                <a:sym typeface="Consolas"/>
              </a:rPr>
              <a:t> within a kernel_size radius: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material id at </a:t>
            </a:r>
            <a:r>
              <a:rPr b="1" i="1" lang="en" sz="1200">
                <a:latin typeface="Consolas"/>
                <a:ea typeface="Consolas"/>
                <a:cs typeface="Consolas"/>
                <a:sym typeface="Consolas"/>
              </a:rPr>
              <a:t>n</a:t>
            </a:r>
            <a:r>
              <a:rPr lang="en" sz="1200">
                <a:latin typeface="Consolas"/>
                <a:ea typeface="Consolas"/>
                <a:cs typeface="Consolas"/>
                <a:sym typeface="Consolas"/>
              </a:rPr>
              <a:t> != material id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depth at </a:t>
            </a:r>
            <a:r>
              <a:rPr b="1" i="1" lang="en" sz="1200">
                <a:latin typeface="Consolas"/>
                <a:ea typeface="Consolas"/>
                <a:cs typeface="Consolas"/>
                <a:sym typeface="Consolas"/>
              </a:rPr>
              <a:t>n </a:t>
            </a:r>
            <a:r>
              <a:rPr lang="en" sz="1200">
                <a:latin typeface="Consolas"/>
                <a:ea typeface="Consolas"/>
                <a:cs typeface="Consolas"/>
                <a:sym typeface="Consolas"/>
              </a:rPr>
              <a:t>is &gt; depth_threshold away from depth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if dot(normal at </a:t>
            </a:r>
            <a:r>
              <a:rPr b="1" i="1" lang="en" sz="1200">
                <a:latin typeface="Consolas"/>
                <a:ea typeface="Consolas"/>
                <a:cs typeface="Consolas"/>
                <a:sym typeface="Consolas"/>
              </a:rPr>
              <a:t>n, </a:t>
            </a:r>
            <a:r>
              <a:rPr lang="en" sz="1200">
                <a:latin typeface="Consolas"/>
                <a:ea typeface="Consolas"/>
                <a:cs typeface="Consolas"/>
                <a:sym typeface="Consolas"/>
              </a:rPr>
              <a:t>normal at </a:t>
            </a:r>
            <a:r>
              <a:rPr b="1" i="1" lang="en" sz="1200">
                <a:latin typeface="Consolas"/>
                <a:ea typeface="Consolas"/>
                <a:cs typeface="Consolas"/>
                <a:sym typeface="Consolas"/>
              </a:rPr>
              <a:t>p</a:t>
            </a:r>
            <a:r>
              <a:rPr lang="en" sz="1200">
                <a:latin typeface="Consolas"/>
                <a:ea typeface="Consolas"/>
                <a:cs typeface="Consolas"/>
                <a:sym typeface="Consolas"/>
              </a:rPr>
              <a:t>) is &gt; normal_threshold: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weight = </a:t>
            </a:r>
            <a:r>
              <a:rPr lang="en" sz="1200">
                <a:solidFill>
                  <a:schemeClr val="dk1"/>
                </a:solidFill>
                <a:latin typeface="Consolas"/>
                <a:ea typeface="Consolas"/>
                <a:cs typeface="Consolas"/>
                <a:sym typeface="Consolas"/>
              </a:rPr>
              <a:t>(1.0 - distance of </a:t>
            </a:r>
            <a:r>
              <a:rPr b="1" i="1" lang="en" sz="1200">
                <a:solidFill>
                  <a:schemeClr val="dk1"/>
                </a:solidFill>
                <a:latin typeface="Consolas"/>
                <a:ea typeface="Consolas"/>
                <a:cs typeface="Consolas"/>
                <a:sym typeface="Consolas"/>
              </a:rPr>
              <a:t>n</a:t>
            </a:r>
            <a:r>
              <a:rPr lang="en" sz="1200">
                <a:solidFill>
                  <a:schemeClr val="dk1"/>
                </a:solidFill>
                <a:latin typeface="Consolas"/>
                <a:ea typeface="Consolas"/>
                <a:cs typeface="Consolas"/>
                <a:sym typeface="Consolas"/>
              </a:rPr>
              <a:t> to </a:t>
            </a:r>
            <a:r>
              <a:rPr b="1" i="1" lang="en" sz="1200">
                <a:solidFill>
                  <a:schemeClr val="dk1"/>
                </a:solidFill>
                <a:latin typeface="Consolas"/>
                <a:ea typeface="Consolas"/>
                <a:cs typeface="Consolas"/>
                <a:sym typeface="Consolas"/>
              </a:rPr>
              <a:t>p</a:t>
            </a:r>
            <a:r>
              <a:rPr lang="en" sz="1200">
                <a:solidFill>
                  <a:schemeClr val="dk1"/>
                </a:solidFill>
                <a:latin typeface="Consolas"/>
                <a:ea typeface="Consolas"/>
                <a:cs typeface="Consolas"/>
                <a:sym typeface="Consolas"/>
              </a:rPr>
              <a:t>) / kernel_size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    weight_total += weight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a:t>
            </a:r>
            <a:r>
              <a:rPr b="1" i="1" lang="en" sz="1200">
                <a:latin typeface="Consolas"/>
                <a:ea typeface="Consolas"/>
                <a:cs typeface="Consolas"/>
                <a:sym typeface="Consolas"/>
              </a:rPr>
              <a:t>n)</a:t>
            </a:r>
            <a:r>
              <a:rPr lang="en" sz="1200">
                <a:latin typeface="Consolas"/>
                <a:ea typeface="Consolas"/>
                <a:cs typeface="Consolas"/>
                <a:sym typeface="Consolas"/>
              </a:rPr>
              <a:t> * weight</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color_total &gt; 0:</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weight_total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endParaRPr sz="1200">
              <a:latin typeface="Consolas"/>
              <a:ea typeface="Consolas"/>
              <a:cs typeface="Consolas"/>
              <a:sym typeface="Consola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6"/>
          <p:cNvSpPr/>
          <p:nvPr/>
        </p:nvSpPr>
        <p:spPr>
          <a:xfrm>
            <a:off x="262125" y="2283000"/>
            <a:ext cx="6794100" cy="1183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a:off x="1083950" y="957675"/>
            <a:ext cx="352200" cy="3921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SOLUTION</a:t>
            </a:r>
            <a:endParaRPr>
              <a:solidFill>
                <a:srgbClr val="666666"/>
              </a:solidFill>
              <a:latin typeface="Proxima Nova"/>
              <a:ea typeface="Proxima Nova"/>
              <a:cs typeface="Proxima Nova"/>
              <a:sym typeface="Proxima Nova"/>
            </a:endParaRPr>
          </a:p>
        </p:txBody>
      </p:sp>
      <p:sp>
        <p:nvSpPr>
          <p:cNvPr id="176" name="Google Shape;176;p26"/>
          <p:cNvSpPr txBox="1"/>
          <p:nvPr/>
        </p:nvSpPr>
        <p:spPr>
          <a:xfrm>
            <a:off x="1572750" y="957675"/>
            <a:ext cx="6447000" cy="44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latin typeface="Proxima Nova"/>
                <a:ea typeface="Proxima Nova"/>
                <a:cs typeface="Proxima Nova"/>
                <a:sym typeface="Proxima Nova"/>
              </a:rPr>
              <a:t>After each frame completes, apply a smoothing filter to the image:</a:t>
            </a:r>
            <a:endParaRPr b="1" sz="1200">
              <a:latin typeface="Proxima Nova"/>
              <a:ea typeface="Proxima Nova"/>
              <a:cs typeface="Proxima Nova"/>
              <a:sym typeface="Proxima Nova"/>
            </a:endParaRPr>
          </a:p>
          <a:p>
            <a:pPr indent="0" lvl="0" marL="914400" rtl="0" algn="l">
              <a:lnSpc>
                <a:spcPct val="100000"/>
              </a:lnSpc>
              <a:spcBef>
                <a:spcPts val="0"/>
              </a:spcBef>
              <a:spcAft>
                <a:spcPts val="0"/>
              </a:spcAft>
              <a:buNone/>
            </a:pP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p:txBody>
      </p:sp>
      <p:sp>
        <p:nvSpPr>
          <p:cNvPr id="177" name="Google Shape;177;p26"/>
          <p:cNvSpPr txBox="1"/>
          <p:nvPr/>
        </p:nvSpPr>
        <p:spPr>
          <a:xfrm>
            <a:off x="1119450" y="950608"/>
            <a:ext cx="545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2</a:t>
            </a:r>
            <a:endParaRPr b="1">
              <a:latin typeface="Proxima Nova"/>
              <a:ea typeface="Proxima Nova"/>
              <a:cs typeface="Proxima Nova"/>
              <a:sym typeface="Proxima Nova"/>
            </a:endParaRPr>
          </a:p>
        </p:txBody>
      </p:sp>
      <p:sp>
        <p:nvSpPr>
          <p:cNvPr id="178" name="Google Shape;178;p26"/>
          <p:cNvSpPr txBox="1"/>
          <p:nvPr/>
        </p:nvSpPr>
        <p:spPr>
          <a:xfrm>
            <a:off x="322415" y="2317026"/>
            <a:ext cx="1679100" cy="11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0000"/>
                </a:solidFill>
                <a:latin typeface="Proxima Nova"/>
                <a:ea typeface="Proxima Nova"/>
                <a:cs typeface="Proxima Nova"/>
                <a:sym typeface="Proxima Nova"/>
              </a:rPr>
              <a:t>Only include nearby pixels that are likely from the same object and lit under similar circumstances</a:t>
            </a:r>
            <a:endParaRPr sz="1200">
              <a:solidFill>
                <a:srgbClr val="990000"/>
              </a:solidFill>
              <a:latin typeface="Proxima Nova"/>
              <a:ea typeface="Proxima Nova"/>
              <a:cs typeface="Proxima Nova"/>
              <a:sym typeface="Proxima Nova"/>
            </a:endParaRPr>
          </a:p>
        </p:txBody>
      </p:sp>
      <p:sp>
        <p:nvSpPr>
          <p:cNvPr id="179" name="Google Shape;179;p26"/>
          <p:cNvSpPr txBox="1"/>
          <p:nvPr/>
        </p:nvSpPr>
        <p:spPr>
          <a:xfrm>
            <a:off x="1851450" y="1311750"/>
            <a:ext cx="5441100" cy="3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for each pixel </a:t>
            </a:r>
            <a:r>
              <a:rPr b="1" i="1" lang="en" sz="1200">
                <a:latin typeface="Consolas"/>
                <a:ea typeface="Consolas"/>
                <a:cs typeface="Consolas"/>
                <a:sym typeface="Consolas"/>
              </a:rPr>
              <a:t>p</a:t>
            </a:r>
            <a:r>
              <a:rPr lang="en" sz="1200">
                <a:latin typeface="Consolas"/>
                <a:ea typeface="Consolas"/>
                <a:cs typeface="Consolas"/>
                <a:sym typeface="Consolas"/>
              </a:rPr>
              <a:t> in the image: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pixel </a:t>
            </a:r>
            <a:r>
              <a:rPr b="1" i="1" lang="en" sz="1200">
                <a:latin typeface="Consolas"/>
                <a:ea typeface="Consolas"/>
                <a:cs typeface="Consolas"/>
                <a:sym typeface="Consolas"/>
              </a:rPr>
              <a:t>p</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kernel_size = pixel_variance * 2.0</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neighboring pixel </a:t>
            </a:r>
            <a:r>
              <a:rPr b="1" i="1" lang="en" sz="1200">
                <a:latin typeface="Consolas"/>
                <a:ea typeface="Consolas"/>
                <a:cs typeface="Consolas"/>
                <a:sym typeface="Consolas"/>
              </a:rPr>
              <a:t>n</a:t>
            </a:r>
            <a:r>
              <a:rPr lang="en" sz="1200">
                <a:latin typeface="Consolas"/>
                <a:ea typeface="Consolas"/>
                <a:cs typeface="Consolas"/>
                <a:sym typeface="Consolas"/>
              </a:rPr>
              <a:t> within a kernel_size radius: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material id at </a:t>
            </a:r>
            <a:r>
              <a:rPr b="1" i="1" lang="en" sz="1200">
                <a:latin typeface="Consolas"/>
                <a:ea typeface="Consolas"/>
                <a:cs typeface="Consolas"/>
                <a:sym typeface="Consolas"/>
              </a:rPr>
              <a:t>n</a:t>
            </a:r>
            <a:r>
              <a:rPr lang="en" sz="1200">
                <a:latin typeface="Consolas"/>
                <a:ea typeface="Consolas"/>
                <a:cs typeface="Consolas"/>
                <a:sym typeface="Consolas"/>
              </a:rPr>
              <a:t> != material id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depth at </a:t>
            </a:r>
            <a:r>
              <a:rPr b="1" i="1" lang="en" sz="1200">
                <a:latin typeface="Consolas"/>
                <a:ea typeface="Consolas"/>
                <a:cs typeface="Consolas"/>
                <a:sym typeface="Consolas"/>
              </a:rPr>
              <a:t>n </a:t>
            </a:r>
            <a:r>
              <a:rPr lang="en" sz="1200">
                <a:latin typeface="Consolas"/>
                <a:ea typeface="Consolas"/>
                <a:cs typeface="Consolas"/>
                <a:sym typeface="Consolas"/>
              </a:rPr>
              <a:t>is &gt; depth_threshold away from depth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if dot(normal at </a:t>
            </a:r>
            <a:r>
              <a:rPr b="1" i="1" lang="en" sz="1200">
                <a:latin typeface="Consolas"/>
                <a:ea typeface="Consolas"/>
                <a:cs typeface="Consolas"/>
                <a:sym typeface="Consolas"/>
              </a:rPr>
              <a:t>n, </a:t>
            </a:r>
            <a:r>
              <a:rPr lang="en" sz="1200">
                <a:latin typeface="Consolas"/>
                <a:ea typeface="Consolas"/>
                <a:cs typeface="Consolas"/>
                <a:sym typeface="Consolas"/>
              </a:rPr>
              <a:t>normal at </a:t>
            </a:r>
            <a:r>
              <a:rPr b="1" i="1" lang="en" sz="1200">
                <a:latin typeface="Consolas"/>
                <a:ea typeface="Consolas"/>
                <a:cs typeface="Consolas"/>
                <a:sym typeface="Consolas"/>
              </a:rPr>
              <a:t>p</a:t>
            </a:r>
            <a:r>
              <a:rPr lang="en" sz="1200">
                <a:latin typeface="Consolas"/>
                <a:ea typeface="Consolas"/>
                <a:cs typeface="Consolas"/>
                <a:sym typeface="Consolas"/>
              </a:rPr>
              <a:t>) is &gt; normal_threshold: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weight = </a:t>
            </a:r>
            <a:r>
              <a:rPr lang="en" sz="1200">
                <a:solidFill>
                  <a:schemeClr val="dk1"/>
                </a:solidFill>
                <a:latin typeface="Consolas"/>
                <a:ea typeface="Consolas"/>
                <a:cs typeface="Consolas"/>
                <a:sym typeface="Consolas"/>
              </a:rPr>
              <a:t>(1.0 - distance of </a:t>
            </a:r>
            <a:r>
              <a:rPr b="1" i="1" lang="en" sz="1200">
                <a:solidFill>
                  <a:schemeClr val="dk1"/>
                </a:solidFill>
                <a:latin typeface="Consolas"/>
                <a:ea typeface="Consolas"/>
                <a:cs typeface="Consolas"/>
                <a:sym typeface="Consolas"/>
              </a:rPr>
              <a:t>n</a:t>
            </a:r>
            <a:r>
              <a:rPr lang="en" sz="1200">
                <a:solidFill>
                  <a:schemeClr val="dk1"/>
                </a:solidFill>
                <a:latin typeface="Consolas"/>
                <a:ea typeface="Consolas"/>
                <a:cs typeface="Consolas"/>
                <a:sym typeface="Consolas"/>
              </a:rPr>
              <a:t> to </a:t>
            </a:r>
            <a:r>
              <a:rPr b="1" i="1" lang="en" sz="1200">
                <a:solidFill>
                  <a:schemeClr val="dk1"/>
                </a:solidFill>
                <a:latin typeface="Consolas"/>
                <a:ea typeface="Consolas"/>
                <a:cs typeface="Consolas"/>
                <a:sym typeface="Consolas"/>
              </a:rPr>
              <a:t>p</a:t>
            </a:r>
            <a:r>
              <a:rPr lang="en" sz="1200">
                <a:solidFill>
                  <a:schemeClr val="dk1"/>
                </a:solidFill>
                <a:latin typeface="Consolas"/>
                <a:ea typeface="Consolas"/>
                <a:cs typeface="Consolas"/>
                <a:sym typeface="Consolas"/>
              </a:rPr>
              <a:t>) / kernel_size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    weight_total += weight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a:t>
            </a:r>
            <a:r>
              <a:rPr b="1" i="1" lang="en" sz="1200">
                <a:latin typeface="Consolas"/>
                <a:ea typeface="Consolas"/>
                <a:cs typeface="Consolas"/>
                <a:sym typeface="Consolas"/>
              </a:rPr>
              <a:t>n)</a:t>
            </a:r>
            <a:r>
              <a:rPr lang="en" sz="1200">
                <a:latin typeface="Consolas"/>
                <a:ea typeface="Consolas"/>
                <a:cs typeface="Consolas"/>
                <a:sym typeface="Consolas"/>
              </a:rPr>
              <a:t> * weight</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color_total &gt; 0:</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weight_total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endParaRPr sz="1200">
              <a:latin typeface="Consolas"/>
              <a:ea typeface="Consolas"/>
              <a:cs typeface="Consolas"/>
              <a:sym typeface="Consola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7"/>
          <p:cNvSpPr/>
          <p:nvPr/>
        </p:nvSpPr>
        <p:spPr>
          <a:xfrm>
            <a:off x="262125" y="3480949"/>
            <a:ext cx="6794100" cy="7857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7"/>
          <p:cNvSpPr/>
          <p:nvPr/>
        </p:nvSpPr>
        <p:spPr>
          <a:xfrm>
            <a:off x="1083950" y="957675"/>
            <a:ext cx="352200" cy="3921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7"/>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SOLUTION</a:t>
            </a:r>
            <a:endParaRPr>
              <a:solidFill>
                <a:srgbClr val="666666"/>
              </a:solidFill>
              <a:latin typeface="Proxima Nova"/>
              <a:ea typeface="Proxima Nova"/>
              <a:cs typeface="Proxima Nova"/>
              <a:sym typeface="Proxima Nova"/>
            </a:endParaRPr>
          </a:p>
        </p:txBody>
      </p:sp>
      <p:sp>
        <p:nvSpPr>
          <p:cNvPr id="188" name="Google Shape;188;p27"/>
          <p:cNvSpPr txBox="1"/>
          <p:nvPr/>
        </p:nvSpPr>
        <p:spPr>
          <a:xfrm>
            <a:off x="1572750" y="957675"/>
            <a:ext cx="6447000" cy="44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latin typeface="Proxima Nova"/>
                <a:ea typeface="Proxima Nova"/>
                <a:cs typeface="Proxima Nova"/>
                <a:sym typeface="Proxima Nova"/>
              </a:rPr>
              <a:t>After each frame completes, apply a smoothing filter to the image:</a:t>
            </a:r>
            <a:endParaRPr b="1" sz="1200">
              <a:latin typeface="Proxima Nova"/>
              <a:ea typeface="Proxima Nova"/>
              <a:cs typeface="Proxima Nova"/>
              <a:sym typeface="Proxima Nova"/>
            </a:endParaRPr>
          </a:p>
          <a:p>
            <a:pPr indent="0" lvl="0" marL="914400" rtl="0" algn="l">
              <a:lnSpc>
                <a:spcPct val="100000"/>
              </a:lnSpc>
              <a:spcBef>
                <a:spcPts val="0"/>
              </a:spcBef>
              <a:spcAft>
                <a:spcPts val="0"/>
              </a:spcAft>
              <a:buNone/>
            </a:pP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p:txBody>
      </p:sp>
      <p:sp>
        <p:nvSpPr>
          <p:cNvPr id="189" name="Google Shape;189;p27"/>
          <p:cNvSpPr txBox="1"/>
          <p:nvPr/>
        </p:nvSpPr>
        <p:spPr>
          <a:xfrm>
            <a:off x="1119450" y="950608"/>
            <a:ext cx="545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2</a:t>
            </a:r>
            <a:endParaRPr b="1">
              <a:latin typeface="Proxima Nova"/>
              <a:ea typeface="Proxima Nova"/>
              <a:cs typeface="Proxima Nova"/>
              <a:sym typeface="Proxima Nova"/>
            </a:endParaRPr>
          </a:p>
        </p:txBody>
      </p:sp>
      <p:sp>
        <p:nvSpPr>
          <p:cNvPr id="190" name="Google Shape;190;p27"/>
          <p:cNvSpPr txBox="1"/>
          <p:nvPr/>
        </p:nvSpPr>
        <p:spPr>
          <a:xfrm>
            <a:off x="322415" y="3514972"/>
            <a:ext cx="1679100" cy="11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0000"/>
                </a:solidFill>
                <a:latin typeface="Proxima Nova"/>
                <a:ea typeface="Proxima Nova"/>
                <a:cs typeface="Proxima Nova"/>
                <a:sym typeface="Proxima Nova"/>
              </a:rPr>
              <a:t>Weighted average of neighbors by distance to the current pixel (</a:t>
            </a:r>
            <a:r>
              <a:rPr b="1" i="1" lang="en" sz="1200">
                <a:solidFill>
                  <a:srgbClr val="990000"/>
                </a:solidFill>
                <a:latin typeface="Proxima Nova"/>
                <a:ea typeface="Proxima Nova"/>
                <a:cs typeface="Proxima Nova"/>
                <a:sym typeface="Proxima Nova"/>
              </a:rPr>
              <a:t>p</a:t>
            </a:r>
            <a:r>
              <a:rPr lang="en" sz="1200">
                <a:solidFill>
                  <a:srgbClr val="990000"/>
                </a:solidFill>
                <a:latin typeface="Proxima Nova"/>
                <a:ea typeface="Proxima Nova"/>
                <a:cs typeface="Proxima Nova"/>
                <a:sym typeface="Proxima Nova"/>
              </a:rPr>
              <a:t>)</a:t>
            </a:r>
            <a:endParaRPr sz="1200">
              <a:solidFill>
                <a:srgbClr val="990000"/>
              </a:solidFill>
              <a:latin typeface="Proxima Nova"/>
              <a:ea typeface="Proxima Nova"/>
              <a:cs typeface="Proxima Nova"/>
              <a:sym typeface="Proxima Nova"/>
            </a:endParaRPr>
          </a:p>
        </p:txBody>
      </p:sp>
      <p:sp>
        <p:nvSpPr>
          <p:cNvPr id="191" name="Google Shape;191;p27"/>
          <p:cNvSpPr txBox="1"/>
          <p:nvPr/>
        </p:nvSpPr>
        <p:spPr>
          <a:xfrm>
            <a:off x="1851450" y="1311750"/>
            <a:ext cx="5441100" cy="3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for each pixel </a:t>
            </a:r>
            <a:r>
              <a:rPr b="1" i="1" lang="en" sz="1200">
                <a:latin typeface="Consolas"/>
                <a:ea typeface="Consolas"/>
                <a:cs typeface="Consolas"/>
                <a:sym typeface="Consolas"/>
              </a:rPr>
              <a:t>p</a:t>
            </a:r>
            <a:r>
              <a:rPr lang="en" sz="1200">
                <a:latin typeface="Consolas"/>
                <a:ea typeface="Consolas"/>
                <a:cs typeface="Consolas"/>
                <a:sym typeface="Consolas"/>
              </a:rPr>
              <a:t> in the image: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pixel </a:t>
            </a:r>
            <a:r>
              <a:rPr b="1" i="1" lang="en" sz="1200">
                <a:latin typeface="Consolas"/>
                <a:ea typeface="Consolas"/>
                <a:cs typeface="Consolas"/>
                <a:sym typeface="Consolas"/>
              </a:rPr>
              <a:t>p</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kernel_size = pixel_variance * 2.0</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neighboring pixel </a:t>
            </a:r>
            <a:r>
              <a:rPr b="1" i="1" lang="en" sz="1200">
                <a:latin typeface="Consolas"/>
                <a:ea typeface="Consolas"/>
                <a:cs typeface="Consolas"/>
                <a:sym typeface="Consolas"/>
              </a:rPr>
              <a:t>n</a:t>
            </a:r>
            <a:r>
              <a:rPr lang="en" sz="1200">
                <a:latin typeface="Consolas"/>
                <a:ea typeface="Consolas"/>
                <a:cs typeface="Consolas"/>
                <a:sym typeface="Consolas"/>
              </a:rPr>
              <a:t> within a kernel_size radius: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material id at </a:t>
            </a:r>
            <a:r>
              <a:rPr b="1" i="1" lang="en" sz="1200">
                <a:latin typeface="Consolas"/>
                <a:ea typeface="Consolas"/>
                <a:cs typeface="Consolas"/>
                <a:sym typeface="Consolas"/>
              </a:rPr>
              <a:t>n</a:t>
            </a:r>
            <a:r>
              <a:rPr lang="en" sz="1200">
                <a:latin typeface="Consolas"/>
                <a:ea typeface="Consolas"/>
                <a:cs typeface="Consolas"/>
                <a:sym typeface="Consolas"/>
              </a:rPr>
              <a:t> != material id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depth at </a:t>
            </a:r>
            <a:r>
              <a:rPr b="1" i="1" lang="en" sz="1200">
                <a:latin typeface="Consolas"/>
                <a:ea typeface="Consolas"/>
                <a:cs typeface="Consolas"/>
                <a:sym typeface="Consolas"/>
              </a:rPr>
              <a:t>n </a:t>
            </a:r>
            <a:r>
              <a:rPr lang="en" sz="1200">
                <a:latin typeface="Consolas"/>
                <a:ea typeface="Consolas"/>
                <a:cs typeface="Consolas"/>
                <a:sym typeface="Consolas"/>
              </a:rPr>
              <a:t>is &gt; depth_threshold away from depth at </a:t>
            </a:r>
            <a:r>
              <a:rPr b="1" i="1" lang="en" sz="1200">
                <a:latin typeface="Consolas"/>
                <a:ea typeface="Consolas"/>
                <a:cs typeface="Consolas"/>
                <a:sym typeface="Consolas"/>
              </a:rPr>
              <a:t>p</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if dot(normal at </a:t>
            </a:r>
            <a:r>
              <a:rPr b="1" i="1" lang="en" sz="1200">
                <a:latin typeface="Consolas"/>
                <a:ea typeface="Consolas"/>
                <a:cs typeface="Consolas"/>
                <a:sym typeface="Consolas"/>
              </a:rPr>
              <a:t>n, </a:t>
            </a:r>
            <a:r>
              <a:rPr lang="en" sz="1200">
                <a:latin typeface="Consolas"/>
                <a:ea typeface="Consolas"/>
                <a:cs typeface="Consolas"/>
                <a:sym typeface="Consolas"/>
              </a:rPr>
              <a:t>normal at </a:t>
            </a:r>
            <a:r>
              <a:rPr b="1" i="1" lang="en" sz="1200">
                <a:latin typeface="Consolas"/>
                <a:ea typeface="Consolas"/>
                <a:cs typeface="Consolas"/>
                <a:sym typeface="Consolas"/>
              </a:rPr>
              <a:t>p</a:t>
            </a:r>
            <a:r>
              <a:rPr lang="en" sz="1200">
                <a:latin typeface="Consolas"/>
                <a:ea typeface="Consolas"/>
                <a:cs typeface="Consolas"/>
                <a:sym typeface="Consolas"/>
              </a:rPr>
              <a:t>) is &gt; normal_threshold: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skip pixel </a:t>
            </a:r>
            <a:r>
              <a:rPr b="1" i="1" lang="en" sz="1200">
                <a:latin typeface="Consolas"/>
                <a:ea typeface="Consolas"/>
                <a:cs typeface="Consolas"/>
                <a:sym typeface="Consolas"/>
              </a:rPr>
              <a:t>n</a:t>
            </a:r>
            <a:endParaRPr b="1" i="1"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weight = </a:t>
            </a:r>
            <a:r>
              <a:rPr lang="en" sz="1200">
                <a:solidFill>
                  <a:schemeClr val="dk1"/>
                </a:solidFill>
                <a:latin typeface="Consolas"/>
                <a:ea typeface="Consolas"/>
                <a:cs typeface="Consolas"/>
                <a:sym typeface="Consolas"/>
              </a:rPr>
              <a:t>(1.0 - distance of </a:t>
            </a:r>
            <a:r>
              <a:rPr b="1" i="1" lang="en" sz="1200">
                <a:solidFill>
                  <a:schemeClr val="dk1"/>
                </a:solidFill>
                <a:latin typeface="Consolas"/>
                <a:ea typeface="Consolas"/>
                <a:cs typeface="Consolas"/>
                <a:sym typeface="Consolas"/>
              </a:rPr>
              <a:t>n</a:t>
            </a:r>
            <a:r>
              <a:rPr lang="en" sz="1200">
                <a:solidFill>
                  <a:schemeClr val="dk1"/>
                </a:solidFill>
                <a:latin typeface="Consolas"/>
                <a:ea typeface="Consolas"/>
                <a:cs typeface="Consolas"/>
                <a:sym typeface="Consolas"/>
              </a:rPr>
              <a:t> to </a:t>
            </a:r>
            <a:r>
              <a:rPr b="1" i="1" lang="en" sz="1200">
                <a:solidFill>
                  <a:schemeClr val="dk1"/>
                </a:solidFill>
                <a:latin typeface="Consolas"/>
                <a:ea typeface="Consolas"/>
                <a:cs typeface="Consolas"/>
                <a:sym typeface="Consolas"/>
              </a:rPr>
              <a:t>p</a:t>
            </a:r>
            <a:r>
              <a:rPr lang="en" sz="1200">
                <a:solidFill>
                  <a:schemeClr val="dk1"/>
                </a:solidFill>
                <a:latin typeface="Consolas"/>
                <a:ea typeface="Consolas"/>
                <a:cs typeface="Consolas"/>
                <a:sym typeface="Consolas"/>
              </a:rPr>
              <a:t>) / kernel_size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    weight_total += weight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(color at </a:t>
            </a:r>
            <a:r>
              <a:rPr b="1" i="1" lang="en" sz="1200">
                <a:latin typeface="Consolas"/>
                <a:ea typeface="Consolas"/>
                <a:cs typeface="Consolas"/>
                <a:sym typeface="Consolas"/>
              </a:rPr>
              <a:t>n)</a:t>
            </a:r>
            <a:r>
              <a:rPr lang="en" sz="1200">
                <a:latin typeface="Consolas"/>
                <a:ea typeface="Consolas"/>
                <a:cs typeface="Consolas"/>
                <a:sym typeface="Consolas"/>
              </a:rPr>
              <a:t> * weight</a:t>
            </a:r>
            <a:endParaRPr sz="1200">
              <a:latin typeface="Consolas"/>
              <a:ea typeface="Consolas"/>
              <a:cs typeface="Consolas"/>
              <a:sym typeface="Consolas"/>
            </a:endParaRPr>
          </a:p>
          <a:p>
            <a:pPr indent="0" lvl="0" marL="0" rtl="0" algn="l">
              <a:spcBef>
                <a:spcPts val="0"/>
              </a:spcBef>
              <a:spcAft>
                <a:spcPts val="0"/>
              </a:spcAft>
              <a:buNone/>
            </a:pPr>
            <a:r>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if color_total &gt; 0:</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color_total /= weight_total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endParaRPr sz="1200">
              <a:latin typeface="Consolas"/>
              <a:ea typeface="Consolas"/>
              <a:cs typeface="Consolas"/>
              <a:sym typeface="Consola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8"/>
          <p:cNvSpPr txBox="1"/>
          <p:nvPr/>
        </p:nvSpPr>
        <p:spPr>
          <a:xfrm>
            <a:off x="908100" y="1229550"/>
            <a:ext cx="7327800" cy="26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roxima Nova"/>
                <a:ea typeface="Proxima Nova"/>
                <a:cs typeface="Proxima Nova"/>
                <a:sym typeface="Proxima Nova"/>
              </a:rPr>
              <a:t>An important detail — when computing our variance it’s important that we use an </a:t>
            </a:r>
            <a:r>
              <a:rPr b="1" i="1" lang="en" sz="1600">
                <a:latin typeface="Proxima Nova"/>
                <a:ea typeface="Proxima Nova"/>
                <a:cs typeface="Proxima Nova"/>
                <a:sym typeface="Proxima Nova"/>
              </a:rPr>
              <a:t>incremental approach</a:t>
            </a:r>
            <a:r>
              <a:rPr lang="en" sz="1600">
                <a:latin typeface="Proxima Nova"/>
                <a:ea typeface="Proxima Nova"/>
                <a:cs typeface="Proxima Nova"/>
                <a:sym typeface="Proxima Nova"/>
              </a:rPr>
              <a:t> that’s </a:t>
            </a:r>
            <a:r>
              <a:rPr i="1" lang="en" sz="1600">
                <a:latin typeface="Proxima Nova"/>
                <a:ea typeface="Proxima Nova"/>
                <a:cs typeface="Proxima Nova"/>
                <a:sym typeface="Proxima Nova"/>
              </a:rPr>
              <a:t>quick </a:t>
            </a:r>
            <a:r>
              <a:rPr lang="en" sz="1600">
                <a:latin typeface="Proxima Nova"/>
                <a:ea typeface="Proxima Nova"/>
                <a:cs typeface="Proxima Nova"/>
                <a:sym typeface="Proxima Nova"/>
              </a:rPr>
              <a:t>and has a </a:t>
            </a:r>
            <a:r>
              <a:rPr i="1" lang="en" sz="1600">
                <a:latin typeface="Proxima Nova"/>
                <a:ea typeface="Proxima Nova"/>
                <a:cs typeface="Proxima Nova"/>
                <a:sym typeface="Proxima Nova"/>
              </a:rPr>
              <a:t>constant cost</a:t>
            </a:r>
            <a:r>
              <a:rPr lang="en" sz="1600">
                <a:latin typeface="Proxima Nova"/>
                <a:ea typeface="Proxima Nova"/>
                <a:cs typeface="Proxima Nova"/>
                <a:sym typeface="Proxima Nova"/>
              </a:rPr>
              <a:t>. </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We may need to filter a high resolution image with millions of samples per pixel, and computing variance can quickly become a prohibitively expensive operation.</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i="1" lang="en" sz="1600">
                <a:latin typeface="Proxima Nova"/>
                <a:ea typeface="Proxima Nova"/>
                <a:cs typeface="Proxima Nova"/>
                <a:sym typeface="Proxima Nova"/>
              </a:rPr>
              <a:t>My solution</a:t>
            </a:r>
            <a:r>
              <a:rPr lang="en" sz="1600">
                <a:latin typeface="Proxima Nova"/>
                <a:ea typeface="Proxima Nova"/>
                <a:cs typeface="Proxima Nova"/>
                <a:sym typeface="Proxima Nova"/>
              </a:rPr>
              <a:t>: compute an </a:t>
            </a:r>
            <a:r>
              <a:rPr b="1" i="1" lang="en" sz="1600">
                <a:latin typeface="Proxima Nova"/>
                <a:ea typeface="Proxima Nova"/>
                <a:cs typeface="Proxima Nova"/>
                <a:sym typeface="Proxima Nova"/>
              </a:rPr>
              <a:t>incremental mean</a:t>
            </a:r>
            <a:r>
              <a:rPr lang="en" sz="1600">
                <a:latin typeface="Proxima Nova"/>
                <a:ea typeface="Proxima Nova"/>
                <a:cs typeface="Proxima Nova"/>
                <a:sym typeface="Proxima Nova"/>
              </a:rPr>
              <a:t> and an </a:t>
            </a:r>
            <a:r>
              <a:rPr b="1" i="1" lang="en" sz="1600">
                <a:latin typeface="Proxima Nova"/>
                <a:ea typeface="Proxima Nova"/>
                <a:cs typeface="Proxima Nova"/>
                <a:sym typeface="Proxima Nova"/>
              </a:rPr>
              <a:t>incremental approximation to variance</a:t>
            </a:r>
            <a:r>
              <a:rPr lang="en" sz="1600">
                <a:latin typeface="Proxima Nova"/>
                <a:ea typeface="Proxima Nova"/>
                <a:cs typeface="Proxima Nova"/>
                <a:sym typeface="Proxima Nova"/>
              </a:rPr>
              <a:t>. This requires only a minimal amount of work per frame, and avoids having to re-analyze the full sample set.</a:t>
            </a:r>
            <a:endParaRPr sz="1600">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9"/>
          <p:cNvSpPr/>
          <p:nvPr/>
        </p:nvSpPr>
        <p:spPr>
          <a:xfrm>
            <a:off x="976650" y="815375"/>
            <a:ext cx="7190700" cy="12555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9"/>
          <p:cNvSpPr/>
          <p:nvPr/>
        </p:nvSpPr>
        <p:spPr>
          <a:xfrm>
            <a:off x="976650" y="2263175"/>
            <a:ext cx="7190700" cy="15741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9"/>
          <p:cNvSpPr txBox="1"/>
          <p:nvPr/>
        </p:nvSpPr>
        <p:spPr>
          <a:xfrm>
            <a:off x="1186800" y="1293800"/>
            <a:ext cx="942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Mean</a:t>
            </a:r>
            <a:endParaRPr b="1" sz="1200">
              <a:latin typeface="Proxima Nova"/>
              <a:ea typeface="Proxima Nova"/>
              <a:cs typeface="Proxima Nova"/>
              <a:sym typeface="Proxima Nova"/>
            </a:endParaRPr>
          </a:p>
        </p:txBody>
      </p:sp>
      <p:sp>
        <p:nvSpPr>
          <p:cNvPr id="204" name="Google Shape;204;p29"/>
          <p:cNvSpPr txBox="1"/>
          <p:nvPr/>
        </p:nvSpPr>
        <p:spPr>
          <a:xfrm>
            <a:off x="2629450" y="968250"/>
            <a:ext cx="4992300" cy="10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ComputeMean(list_of_samples, sample_count):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sample </a:t>
            </a:r>
            <a:r>
              <a:rPr b="1" i="1" lang="en" sz="1200">
                <a:latin typeface="Consolas"/>
                <a:ea typeface="Consolas"/>
                <a:cs typeface="Consolas"/>
                <a:sym typeface="Consolas"/>
              </a:rPr>
              <a:t>s</a:t>
            </a:r>
            <a:r>
              <a:rPr lang="en" sz="1200">
                <a:latin typeface="Consolas"/>
                <a:ea typeface="Consolas"/>
                <a:cs typeface="Consolas"/>
                <a:sym typeface="Consolas"/>
              </a:rPr>
              <a:t> in </a:t>
            </a:r>
            <a:r>
              <a:rPr lang="en" sz="1200">
                <a:latin typeface="Consolas"/>
                <a:ea typeface="Consolas"/>
                <a:cs typeface="Consolas"/>
                <a:sym typeface="Consolas"/>
              </a:rPr>
              <a:t>list_of_samples</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mean += (1 / sample_count) * </a:t>
            </a:r>
            <a:r>
              <a:rPr b="1" i="1" lang="en" sz="1200">
                <a:latin typeface="Consolas"/>
                <a:ea typeface="Consolas"/>
                <a:cs typeface="Consolas"/>
                <a:sym typeface="Consolas"/>
              </a:rPr>
              <a:t>s</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return mean</a:t>
            </a:r>
            <a:endParaRPr sz="1200">
              <a:latin typeface="Consolas"/>
              <a:ea typeface="Consolas"/>
              <a:cs typeface="Consolas"/>
              <a:sym typeface="Consolas"/>
            </a:endParaRPr>
          </a:p>
        </p:txBody>
      </p:sp>
      <p:sp>
        <p:nvSpPr>
          <p:cNvPr id="205" name="Google Shape;205;p29"/>
          <p:cNvSpPr/>
          <p:nvPr/>
        </p:nvSpPr>
        <p:spPr>
          <a:xfrm>
            <a:off x="-9175" y="102675"/>
            <a:ext cx="18816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txBox="1"/>
          <p:nvPr/>
        </p:nvSpPr>
        <p:spPr>
          <a:xfrm>
            <a:off x="-10650" y="95075"/>
            <a:ext cx="19248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GENERIC APPROACH</a:t>
            </a:r>
            <a:endParaRPr>
              <a:solidFill>
                <a:srgbClr val="666666"/>
              </a:solidFill>
              <a:latin typeface="Proxima Nova"/>
              <a:ea typeface="Proxima Nova"/>
              <a:cs typeface="Proxima Nova"/>
              <a:sym typeface="Proxima Nova"/>
            </a:endParaRPr>
          </a:p>
        </p:txBody>
      </p:sp>
      <p:sp>
        <p:nvSpPr>
          <p:cNvPr id="207" name="Google Shape;207;p29"/>
          <p:cNvSpPr txBox="1"/>
          <p:nvPr/>
        </p:nvSpPr>
        <p:spPr>
          <a:xfrm>
            <a:off x="1186800" y="2885125"/>
            <a:ext cx="942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Variance</a:t>
            </a:r>
            <a:endParaRPr b="1" sz="1200">
              <a:latin typeface="Proxima Nova"/>
              <a:ea typeface="Proxima Nova"/>
              <a:cs typeface="Proxima Nova"/>
              <a:sym typeface="Proxima Nova"/>
            </a:endParaRPr>
          </a:p>
        </p:txBody>
      </p:sp>
      <p:sp>
        <p:nvSpPr>
          <p:cNvPr id="208" name="Google Shape;208;p29"/>
          <p:cNvSpPr/>
          <p:nvPr/>
        </p:nvSpPr>
        <p:spPr>
          <a:xfrm>
            <a:off x="7349198" y="1894202"/>
            <a:ext cx="317100" cy="634500"/>
          </a:xfrm>
          <a:prstGeom prst="downArrow">
            <a:avLst>
              <a:gd fmla="val 50000" name="adj1"/>
              <a:gd fmla="val 50000" name="adj2"/>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p:nvPr/>
        </p:nvSpPr>
        <p:spPr>
          <a:xfrm>
            <a:off x="7329125" y="1719365"/>
            <a:ext cx="371700" cy="34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txBox="1"/>
          <p:nvPr/>
        </p:nvSpPr>
        <p:spPr>
          <a:xfrm>
            <a:off x="2629450" y="2492250"/>
            <a:ext cx="5399400" cy="11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ComputeVariance(list_of_samples, sample_count, mean):</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sample </a:t>
            </a:r>
            <a:r>
              <a:rPr b="1" i="1" lang="en" sz="1200">
                <a:latin typeface="Consolas"/>
                <a:ea typeface="Consolas"/>
                <a:cs typeface="Consolas"/>
                <a:sym typeface="Consolas"/>
              </a:rPr>
              <a:t>s</a:t>
            </a:r>
            <a:r>
              <a:rPr lang="en" sz="1200">
                <a:latin typeface="Consolas"/>
                <a:ea typeface="Consolas"/>
                <a:cs typeface="Consolas"/>
                <a:sym typeface="Consolas"/>
              </a:rPr>
              <a:t> in list_of_samples: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mean_delta = </a:t>
            </a:r>
            <a:r>
              <a:rPr lang="en" sz="1200">
                <a:solidFill>
                  <a:schemeClr val="dk1"/>
                </a:solidFill>
                <a:latin typeface="Consolas"/>
                <a:ea typeface="Consolas"/>
                <a:cs typeface="Consolas"/>
                <a:sym typeface="Consolas"/>
              </a:rPr>
              <a:t>(</a:t>
            </a:r>
            <a:r>
              <a:rPr b="1" i="1" lang="en" sz="1200">
                <a:solidFill>
                  <a:schemeClr val="dk1"/>
                </a:solidFill>
                <a:latin typeface="Consolas"/>
                <a:ea typeface="Consolas"/>
                <a:cs typeface="Consolas"/>
                <a:sym typeface="Consolas"/>
              </a:rPr>
              <a:t>s </a:t>
            </a:r>
            <a:r>
              <a:rPr lang="en" sz="1200">
                <a:solidFill>
                  <a:schemeClr val="dk1"/>
                </a:solidFill>
                <a:latin typeface="Consolas"/>
                <a:ea typeface="Consolas"/>
                <a:cs typeface="Consolas"/>
                <a:sym typeface="Consolas"/>
              </a:rPr>
              <a:t>- mean).length()</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variance += (1 / sample_count) * (mean_delta * mean_delta) </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return variance</a:t>
            </a:r>
            <a:endParaRPr sz="1200">
              <a:latin typeface="Consolas"/>
              <a:ea typeface="Consolas"/>
              <a:cs typeface="Consolas"/>
              <a:sym typeface="Consola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0"/>
          <p:cNvSpPr/>
          <p:nvPr/>
        </p:nvSpPr>
        <p:spPr>
          <a:xfrm>
            <a:off x="976650" y="815375"/>
            <a:ext cx="7190700" cy="12555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0"/>
          <p:cNvSpPr/>
          <p:nvPr/>
        </p:nvSpPr>
        <p:spPr>
          <a:xfrm>
            <a:off x="976650" y="2263175"/>
            <a:ext cx="7190700" cy="15741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0"/>
          <p:cNvSpPr txBox="1"/>
          <p:nvPr/>
        </p:nvSpPr>
        <p:spPr>
          <a:xfrm>
            <a:off x="1186800" y="1293800"/>
            <a:ext cx="942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Mean</a:t>
            </a:r>
            <a:endParaRPr b="1" sz="1200">
              <a:latin typeface="Proxima Nova"/>
              <a:ea typeface="Proxima Nova"/>
              <a:cs typeface="Proxima Nova"/>
              <a:sym typeface="Proxima Nova"/>
            </a:endParaRPr>
          </a:p>
        </p:txBody>
      </p:sp>
      <p:sp>
        <p:nvSpPr>
          <p:cNvPr id="218" name="Google Shape;218;p30"/>
          <p:cNvSpPr txBox="1"/>
          <p:nvPr/>
        </p:nvSpPr>
        <p:spPr>
          <a:xfrm>
            <a:off x="2629450" y="968250"/>
            <a:ext cx="4992300" cy="10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ComputeMean(list_of_samples, sample_count):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sample </a:t>
            </a:r>
            <a:r>
              <a:rPr b="1" i="1" lang="en" sz="1200">
                <a:latin typeface="Consolas"/>
                <a:ea typeface="Consolas"/>
                <a:cs typeface="Consolas"/>
                <a:sym typeface="Consolas"/>
              </a:rPr>
              <a:t>s</a:t>
            </a:r>
            <a:r>
              <a:rPr lang="en" sz="1200">
                <a:latin typeface="Consolas"/>
                <a:ea typeface="Consolas"/>
                <a:cs typeface="Consolas"/>
                <a:sym typeface="Consolas"/>
              </a:rPr>
              <a:t> in list_of_samples: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mean += (1 / sample_count) * </a:t>
            </a:r>
            <a:r>
              <a:rPr b="1" i="1" lang="en" sz="1200">
                <a:latin typeface="Consolas"/>
                <a:ea typeface="Consolas"/>
                <a:cs typeface="Consolas"/>
                <a:sym typeface="Consolas"/>
              </a:rPr>
              <a:t>s</a:t>
            </a:r>
            <a:endParaRPr b="1" i="1"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return mean</a:t>
            </a:r>
            <a:endParaRPr sz="1200">
              <a:latin typeface="Consolas"/>
              <a:ea typeface="Consolas"/>
              <a:cs typeface="Consolas"/>
              <a:sym typeface="Consolas"/>
            </a:endParaRPr>
          </a:p>
        </p:txBody>
      </p:sp>
      <p:sp>
        <p:nvSpPr>
          <p:cNvPr id="219" name="Google Shape;219;p30"/>
          <p:cNvSpPr/>
          <p:nvPr/>
        </p:nvSpPr>
        <p:spPr>
          <a:xfrm>
            <a:off x="-9175" y="102675"/>
            <a:ext cx="18816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0"/>
          <p:cNvSpPr txBox="1"/>
          <p:nvPr/>
        </p:nvSpPr>
        <p:spPr>
          <a:xfrm>
            <a:off x="-10650" y="95075"/>
            <a:ext cx="19248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GENERIC APPROACH</a:t>
            </a:r>
            <a:endParaRPr>
              <a:solidFill>
                <a:srgbClr val="666666"/>
              </a:solidFill>
              <a:latin typeface="Proxima Nova"/>
              <a:ea typeface="Proxima Nova"/>
              <a:cs typeface="Proxima Nova"/>
              <a:sym typeface="Proxima Nova"/>
            </a:endParaRPr>
          </a:p>
        </p:txBody>
      </p:sp>
      <p:sp>
        <p:nvSpPr>
          <p:cNvPr id="221" name="Google Shape;221;p30"/>
          <p:cNvSpPr txBox="1"/>
          <p:nvPr/>
        </p:nvSpPr>
        <p:spPr>
          <a:xfrm>
            <a:off x="1186800" y="2885125"/>
            <a:ext cx="942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Variance</a:t>
            </a:r>
            <a:endParaRPr b="1" sz="1200">
              <a:latin typeface="Proxima Nova"/>
              <a:ea typeface="Proxima Nova"/>
              <a:cs typeface="Proxima Nova"/>
              <a:sym typeface="Proxima Nova"/>
            </a:endParaRPr>
          </a:p>
        </p:txBody>
      </p:sp>
      <p:sp>
        <p:nvSpPr>
          <p:cNvPr id="222" name="Google Shape;222;p30"/>
          <p:cNvSpPr txBox="1"/>
          <p:nvPr/>
        </p:nvSpPr>
        <p:spPr>
          <a:xfrm>
            <a:off x="1012675" y="4082575"/>
            <a:ext cx="7154700" cy="39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90000"/>
                </a:solidFill>
                <a:latin typeface="Proxima Nova"/>
                <a:ea typeface="Proxima Nova"/>
                <a:cs typeface="Proxima Nova"/>
                <a:sym typeface="Proxima Nova"/>
              </a:rPr>
              <a:t>This approach requires us to re-examine all of our samples each frame, </a:t>
            </a:r>
            <a:r>
              <a:rPr b="1" i="1" lang="en" sz="1200">
                <a:solidFill>
                  <a:srgbClr val="990000"/>
                </a:solidFill>
                <a:latin typeface="Proxima Nova"/>
                <a:ea typeface="Proxima Nova"/>
                <a:cs typeface="Proxima Nova"/>
                <a:sym typeface="Proxima Nova"/>
              </a:rPr>
              <a:t>which is a non-starter.</a:t>
            </a:r>
            <a:endParaRPr b="1" i="1" sz="1200">
              <a:solidFill>
                <a:srgbClr val="990000"/>
              </a:solidFill>
              <a:latin typeface="Proxima Nova"/>
              <a:ea typeface="Proxima Nova"/>
              <a:cs typeface="Proxima Nova"/>
              <a:sym typeface="Proxima Nova"/>
            </a:endParaRPr>
          </a:p>
        </p:txBody>
      </p:sp>
      <p:sp>
        <p:nvSpPr>
          <p:cNvPr id="223" name="Google Shape;223;p30"/>
          <p:cNvSpPr/>
          <p:nvPr/>
        </p:nvSpPr>
        <p:spPr>
          <a:xfrm>
            <a:off x="7349198" y="1894202"/>
            <a:ext cx="317100" cy="634500"/>
          </a:xfrm>
          <a:prstGeom prst="downArrow">
            <a:avLst>
              <a:gd fmla="val 50000" name="adj1"/>
              <a:gd fmla="val 50000" name="adj2"/>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0"/>
          <p:cNvSpPr/>
          <p:nvPr/>
        </p:nvSpPr>
        <p:spPr>
          <a:xfrm>
            <a:off x="7329125" y="1719365"/>
            <a:ext cx="371700" cy="34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0"/>
          <p:cNvSpPr txBox="1"/>
          <p:nvPr/>
        </p:nvSpPr>
        <p:spPr>
          <a:xfrm>
            <a:off x="2629450" y="2492250"/>
            <a:ext cx="5399400" cy="11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ComputeVariance(list_of_samples, sample_count, mean):</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for each sample </a:t>
            </a:r>
            <a:r>
              <a:rPr b="1" i="1" lang="en" sz="1200">
                <a:latin typeface="Consolas"/>
                <a:ea typeface="Consolas"/>
                <a:cs typeface="Consolas"/>
                <a:sym typeface="Consolas"/>
              </a:rPr>
              <a:t>s</a:t>
            </a:r>
            <a:r>
              <a:rPr lang="en" sz="1200">
                <a:latin typeface="Consolas"/>
                <a:ea typeface="Consolas"/>
                <a:cs typeface="Consolas"/>
                <a:sym typeface="Consolas"/>
              </a:rPr>
              <a:t> in list_of_samples:</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mean_delta = </a:t>
            </a:r>
            <a:r>
              <a:rPr lang="en" sz="1200">
                <a:solidFill>
                  <a:schemeClr val="dk1"/>
                </a:solidFill>
                <a:latin typeface="Consolas"/>
                <a:ea typeface="Consolas"/>
                <a:cs typeface="Consolas"/>
                <a:sym typeface="Consolas"/>
              </a:rPr>
              <a:t>(</a:t>
            </a:r>
            <a:r>
              <a:rPr b="1" i="1" lang="en" sz="1200">
                <a:solidFill>
                  <a:schemeClr val="dk1"/>
                </a:solidFill>
                <a:latin typeface="Consolas"/>
                <a:ea typeface="Consolas"/>
                <a:cs typeface="Consolas"/>
                <a:sym typeface="Consolas"/>
              </a:rPr>
              <a:t>s </a:t>
            </a:r>
            <a:r>
              <a:rPr lang="en" sz="1200">
                <a:solidFill>
                  <a:schemeClr val="dk1"/>
                </a:solidFill>
                <a:latin typeface="Consolas"/>
                <a:ea typeface="Consolas"/>
                <a:cs typeface="Consolas"/>
                <a:sym typeface="Consolas"/>
              </a:rPr>
              <a:t>- mean).length()</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variance += (1 / sample_count) * (mean_delta * mean_delta) </a:t>
            </a:r>
            <a:endParaRPr sz="1200">
              <a:latin typeface="Consolas"/>
              <a:ea typeface="Consolas"/>
              <a:cs typeface="Consolas"/>
              <a:sym typeface="Consolas"/>
            </a:endParaRPr>
          </a:p>
          <a:p>
            <a:pPr indent="0" lvl="0" marL="0" rtl="0" algn="l">
              <a:spcBef>
                <a:spcPts val="0"/>
              </a:spcBef>
              <a:spcAft>
                <a:spcPts val="0"/>
              </a:spcAft>
              <a:buNone/>
            </a:pPr>
            <a:r>
              <a:rPr b="1" i="1" lang="en" sz="1200">
                <a:latin typeface="Consolas"/>
                <a:ea typeface="Consolas"/>
                <a:cs typeface="Consolas"/>
                <a:sym typeface="Consolas"/>
              </a:rPr>
              <a:t>  </a:t>
            </a:r>
            <a:r>
              <a:rPr lang="en" sz="1200">
                <a:latin typeface="Consolas"/>
                <a:ea typeface="Consolas"/>
                <a:cs typeface="Consolas"/>
                <a:sym typeface="Consolas"/>
              </a:rPr>
              <a:t>return variance</a:t>
            </a:r>
            <a:endParaRPr sz="1200">
              <a:latin typeface="Consolas"/>
              <a:ea typeface="Consolas"/>
              <a:cs typeface="Consolas"/>
              <a:sym typeface="Consola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1"/>
          <p:cNvSpPr/>
          <p:nvPr/>
        </p:nvSpPr>
        <p:spPr>
          <a:xfrm>
            <a:off x="367050" y="1153863"/>
            <a:ext cx="8426400" cy="9171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1"/>
          <p:cNvSpPr/>
          <p:nvPr/>
        </p:nvSpPr>
        <p:spPr>
          <a:xfrm>
            <a:off x="367050" y="2263175"/>
            <a:ext cx="8426400" cy="15741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1"/>
          <p:cNvSpPr txBox="1"/>
          <p:nvPr/>
        </p:nvSpPr>
        <p:spPr>
          <a:xfrm>
            <a:off x="501000" y="1293800"/>
            <a:ext cx="1217100" cy="5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Incremental</a:t>
            </a:r>
            <a:endParaRPr b="1" sz="1200">
              <a:latin typeface="Proxima Nova"/>
              <a:ea typeface="Proxima Nova"/>
              <a:cs typeface="Proxima Nova"/>
              <a:sym typeface="Proxima Nova"/>
            </a:endParaRPr>
          </a:p>
          <a:p>
            <a:pPr indent="0" lvl="0" marL="0" rtl="0" algn="l">
              <a:spcBef>
                <a:spcPts val="0"/>
              </a:spcBef>
              <a:spcAft>
                <a:spcPts val="0"/>
              </a:spcAft>
              <a:buNone/>
            </a:pPr>
            <a:r>
              <a:rPr b="1" lang="en" sz="1200">
                <a:latin typeface="Proxima Nova"/>
                <a:ea typeface="Proxima Nova"/>
                <a:cs typeface="Proxima Nova"/>
                <a:sym typeface="Proxima Nova"/>
              </a:rPr>
              <a:t>Mean</a:t>
            </a:r>
            <a:endParaRPr b="1" sz="1200">
              <a:latin typeface="Proxima Nova"/>
              <a:ea typeface="Proxima Nova"/>
              <a:cs typeface="Proxima Nova"/>
              <a:sym typeface="Proxima Nova"/>
            </a:endParaRPr>
          </a:p>
        </p:txBody>
      </p:sp>
      <p:sp>
        <p:nvSpPr>
          <p:cNvPr id="233" name="Google Shape;233;p31"/>
          <p:cNvSpPr txBox="1"/>
          <p:nvPr/>
        </p:nvSpPr>
        <p:spPr>
          <a:xfrm>
            <a:off x="1823700" y="1273050"/>
            <a:ext cx="67950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ComputeIncrementalMean(previous_mean, sample_count, incoming_sample):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r>
              <a:rPr lang="en" sz="1100">
                <a:solidFill>
                  <a:schemeClr val="dk1"/>
                </a:solidFill>
                <a:latin typeface="Consolas"/>
                <a:ea typeface="Consolas"/>
                <a:cs typeface="Consolas"/>
                <a:sym typeface="Consolas"/>
              </a:rPr>
              <a:t>return (current_mean * sample_count + incoming_sample) / (sample_count + 1)</a:t>
            </a:r>
            <a:endParaRPr sz="1200">
              <a:latin typeface="Consolas"/>
              <a:ea typeface="Consolas"/>
              <a:cs typeface="Consolas"/>
              <a:sym typeface="Consolas"/>
            </a:endParaRPr>
          </a:p>
        </p:txBody>
      </p:sp>
      <p:sp>
        <p:nvSpPr>
          <p:cNvPr id="234" name="Google Shape;234;p31"/>
          <p:cNvSpPr/>
          <p:nvPr/>
        </p:nvSpPr>
        <p:spPr>
          <a:xfrm>
            <a:off x="-9175" y="102675"/>
            <a:ext cx="23478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1"/>
          <p:cNvSpPr txBox="1"/>
          <p:nvPr/>
        </p:nvSpPr>
        <p:spPr>
          <a:xfrm>
            <a:off x="-10650" y="95075"/>
            <a:ext cx="24147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INCREMENTAL</a:t>
            </a:r>
            <a:r>
              <a:rPr lang="en">
                <a:solidFill>
                  <a:srgbClr val="666666"/>
                </a:solidFill>
                <a:latin typeface="Proxima Nova"/>
                <a:ea typeface="Proxima Nova"/>
                <a:cs typeface="Proxima Nova"/>
                <a:sym typeface="Proxima Nova"/>
              </a:rPr>
              <a:t> APPROACH</a:t>
            </a:r>
            <a:endParaRPr>
              <a:solidFill>
                <a:srgbClr val="666666"/>
              </a:solidFill>
              <a:latin typeface="Proxima Nova"/>
              <a:ea typeface="Proxima Nova"/>
              <a:cs typeface="Proxima Nova"/>
              <a:sym typeface="Proxima Nova"/>
            </a:endParaRPr>
          </a:p>
        </p:txBody>
      </p:sp>
      <p:sp>
        <p:nvSpPr>
          <p:cNvPr id="236" name="Google Shape;236;p31"/>
          <p:cNvSpPr txBox="1"/>
          <p:nvPr/>
        </p:nvSpPr>
        <p:spPr>
          <a:xfrm>
            <a:off x="501000" y="2732725"/>
            <a:ext cx="1246500" cy="7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Incremental</a:t>
            </a:r>
            <a:endParaRPr b="1" sz="1200">
              <a:latin typeface="Proxima Nova"/>
              <a:ea typeface="Proxima Nova"/>
              <a:cs typeface="Proxima Nova"/>
              <a:sym typeface="Proxima Nova"/>
            </a:endParaRPr>
          </a:p>
          <a:p>
            <a:pPr indent="0" lvl="0" marL="0" rtl="0" algn="l">
              <a:spcBef>
                <a:spcPts val="0"/>
              </a:spcBef>
              <a:spcAft>
                <a:spcPts val="0"/>
              </a:spcAft>
              <a:buNone/>
            </a:pPr>
            <a:r>
              <a:rPr b="1" lang="en" sz="1200">
                <a:latin typeface="Proxima Nova"/>
                <a:ea typeface="Proxima Nova"/>
                <a:cs typeface="Proxima Nova"/>
                <a:sym typeface="Proxima Nova"/>
              </a:rPr>
              <a:t>Variance</a:t>
            </a:r>
            <a:endParaRPr b="1" sz="12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(approximation!)</a:t>
            </a:r>
            <a:endParaRPr sz="1100">
              <a:latin typeface="Proxima Nova"/>
              <a:ea typeface="Proxima Nova"/>
              <a:cs typeface="Proxima Nova"/>
              <a:sym typeface="Proxima Nova"/>
            </a:endParaRPr>
          </a:p>
        </p:txBody>
      </p:sp>
      <p:sp>
        <p:nvSpPr>
          <p:cNvPr id="237" name="Google Shape;237;p31"/>
          <p:cNvSpPr txBox="1"/>
          <p:nvPr/>
        </p:nvSpPr>
        <p:spPr>
          <a:xfrm>
            <a:off x="1794300" y="2416050"/>
            <a:ext cx="6824400" cy="13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ComputeIncrementalVariance(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previous_variance, sample_count, incoming_sample, incremental_mean):</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r>
              <a:rPr lang="en" sz="1100">
                <a:solidFill>
                  <a:schemeClr val="dk1"/>
                </a:solidFill>
                <a:latin typeface="Consolas"/>
                <a:ea typeface="Consolas"/>
                <a:cs typeface="Consolas"/>
                <a:sym typeface="Consolas"/>
              </a:rPr>
              <a:t>mean_delta = (incoming_sample - incremental_mean).length()</a:t>
            </a:r>
            <a:br>
              <a:rPr lang="en" sz="1100">
                <a:solidFill>
                  <a:schemeClr val="dk1"/>
                </a:solidFill>
                <a:latin typeface="Consolas"/>
                <a:ea typeface="Consolas"/>
                <a:cs typeface="Consolas"/>
                <a:sym typeface="Consolas"/>
              </a:rPr>
            </a:br>
            <a:r>
              <a:rPr lang="en" sz="1100">
                <a:solidFill>
                  <a:schemeClr val="dk1"/>
                </a:solidFill>
                <a:latin typeface="Consolas"/>
                <a:ea typeface="Consolas"/>
                <a:cs typeface="Consolas"/>
                <a:sym typeface="Consolas"/>
              </a:rPr>
              <a:t>  return (sample_count * previous_variance + </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n" sz="1100">
                <a:solidFill>
                  <a:schemeClr val="dk1"/>
                </a:solidFill>
                <a:latin typeface="Consolas"/>
                <a:ea typeface="Consolas"/>
                <a:cs typeface="Consolas"/>
                <a:sym typeface="Consolas"/>
              </a:rPr>
              <a:t>         (mean_delta * mean_delta) / (sample_count + 1)</a:t>
            </a:r>
            <a:endParaRPr sz="1200">
              <a:latin typeface="Consolas"/>
              <a:ea typeface="Consolas"/>
              <a:cs typeface="Consolas"/>
              <a:sym typeface="Consolas"/>
            </a:endParaRPr>
          </a:p>
        </p:txBody>
      </p:sp>
      <p:sp>
        <p:nvSpPr>
          <p:cNvPr id="238" name="Google Shape;238;p31"/>
          <p:cNvSpPr txBox="1"/>
          <p:nvPr/>
        </p:nvSpPr>
        <p:spPr>
          <a:xfrm>
            <a:off x="1628700" y="4082575"/>
            <a:ext cx="5886600" cy="6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90000"/>
                </a:solidFill>
                <a:latin typeface="Proxima Nova"/>
                <a:ea typeface="Proxima Nova"/>
                <a:cs typeface="Proxima Nova"/>
                <a:sym typeface="Proxima Nova"/>
              </a:rPr>
              <a:t>By retaining the previous frame’s mean and approximated variance, and incorporating new samples directly, we avoid having to re-evaluate the entire sample set.</a:t>
            </a:r>
            <a:endParaRPr b="1" i="1" sz="1200">
              <a:solidFill>
                <a:srgbClr val="990000"/>
              </a:solidFill>
              <a:latin typeface="Proxima Nova"/>
              <a:ea typeface="Proxima Nova"/>
              <a:cs typeface="Proxima Nova"/>
              <a:sym typeface="Proxima Nova"/>
            </a:endParaRPr>
          </a:p>
        </p:txBody>
      </p:sp>
      <p:sp>
        <p:nvSpPr>
          <p:cNvPr id="239" name="Google Shape;239;p31"/>
          <p:cNvSpPr/>
          <p:nvPr/>
        </p:nvSpPr>
        <p:spPr>
          <a:xfrm>
            <a:off x="6968200" y="1894200"/>
            <a:ext cx="317100" cy="725400"/>
          </a:xfrm>
          <a:prstGeom prst="downArrow">
            <a:avLst>
              <a:gd fmla="val 50000" name="adj1"/>
              <a:gd fmla="val 50000" name="adj2"/>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p:nvPr/>
        </p:nvSpPr>
        <p:spPr>
          <a:xfrm>
            <a:off x="6948125" y="1719365"/>
            <a:ext cx="371700" cy="34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nvSpPr>
        <p:spPr>
          <a:xfrm>
            <a:off x="908100" y="1464300"/>
            <a:ext cx="7327800" cy="22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roxima Nova"/>
                <a:ea typeface="Proxima Nova"/>
                <a:cs typeface="Proxima Nova"/>
                <a:sym typeface="Proxima Nova"/>
              </a:rPr>
              <a:t>While developing </a:t>
            </a:r>
            <a:r>
              <a:rPr lang="en" sz="1600" u="sng">
                <a:solidFill>
                  <a:schemeClr val="hlink"/>
                </a:solidFill>
                <a:latin typeface="Proxima Nova"/>
                <a:ea typeface="Proxima Nova"/>
                <a:cs typeface="Proxima Nova"/>
                <a:sym typeface="Proxima Nova"/>
                <a:hlinkClick r:id="rId3"/>
              </a:rPr>
              <a:t>Final Stage</a:t>
            </a:r>
            <a:r>
              <a:rPr lang="en" sz="1600">
                <a:latin typeface="Proxima Nova"/>
                <a:ea typeface="Proxima Nova"/>
                <a:cs typeface="Proxima Nova"/>
                <a:sym typeface="Proxima Nova"/>
              </a:rPr>
              <a:t> I created a </a:t>
            </a:r>
            <a:r>
              <a:rPr b="1" lang="en" sz="1600">
                <a:latin typeface="Proxima Nova"/>
                <a:ea typeface="Proxima Nova"/>
                <a:cs typeface="Proxima Nova"/>
                <a:sym typeface="Proxima Nova"/>
              </a:rPr>
              <a:t>basic image denoiser that was surprisingly effective</a:t>
            </a:r>
            <a:r>
              <a:rPr lang="en" sz="1600">
                <a:latin typeface="Proxima Nova"/>
                <a:ea typeface="Proxima Nova"/>
                <a:cs typeface="Proxima Nova"/>
                <a:sym typeface="Proxima Nova"/>
              </a:rPr>
              <a:t> given its simplicity. </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Now, there’s a lot of research in this area, and several robust solutions are available that leverage artificial intelligence and GPU acceleration to produce </a:t>
            </a:r>
            <a:r>
              <a:rPr i="1" lang="en" sz="1600" u="sng">
                <a:solidFill>
                  <a:schemeClr val="hlink"/>
                </a:solidFill>
                <a:latin typeface="Proxima Nova"/>
                <a:ea typeface="Proxima Nova"/>
                <a:cs typeface="Proxima Nova"/>
                <a:sym typeface="Proxima Nova"/>
                <a:hlinkClick r:id="rId4"/>
              </a:rPr>
              <a:t>stunning results</a:t>
            </a:r>
            <a:r>
              <a:rPr lang="en" sz="1600">
                <a:latin typeface="Proxima Nova"/>
                <a:ea typeface="Proxima Nova"/>
                <a:cs typeface="Proxima Nova"/>
                <a:sym typeface="Proxima Nova"/>
              </a:rPr>
              <a:t>.</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i="1" lang="en" sz="1600">
                <a:latin typeface="Proxima Nova"/>
                <a:ea typeface="Proxima Nova"/>
                <a:cs typeface="Proxima Nova"/>
                <a:sym typeface="Proxima Nova"/>
              </a:rPr>
              <a:t>So why didn’t I use them, and instead decide to reinvent a wheel?</a:t>
            </a:r>
            <a:endParaRPr i="1" sz="1600">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2"/>
          <p:cNvSpPr/>
          <p:nvPr/>
        </p:nvSpPr>
        <p:spPr>
          <a:xfrm>
            <a:off x="367050" y="1153863"/>
            <a:ext cx="8426400" cy="9171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2"/>
          <p:cNvSpPr/>
          <p:nvPr/>
        </p:nvSpPr>
        <p:spPr>
          <a:xfrm>
            <a:off x="367050" y="2263175"/>
            <a:ext cx="8426400" cy="15741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501000" y="1293800"/>
            <a:ext cx="1217100" cy="5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Incremental</a:t>
            </a:r>
            <a:endParaRPr b="1" sz="1200">
              <a:latin typeface="Proxima Nova"/>
              <a:ea typeface="Proxima Nova"/>
              <a:cs typeface="Proxima Nova"/>
              <a:sym typeface="Proxima Nova"/>
            </a:endParaRPr>
          </a:p>
          <a:p>
            <a:pPr indent="0" lvl="0" marL="0" rtl="0" algn="l">
              <a:spcBef>
                <a:spcPts val="0"/>
              </a:spcBef>
              <a:spcAft>
                <a:spcPts val="0"/>
              </a:spcAft>
              <a:buNone/>
            </a:pPr>
            <a:r>
              <a:rPr b="1" lang="en" sz="1200">
                <a:latin typeface="Proxima Nova"/>
                <a:ea typeface="Proxima Nova"/>
                <a:cs typeface="Proxima Nova"/>
                <a:sym typeface="Proxima Nova"/>
              </a:rPr>
              <a:t>Mean</a:t>
            </a:r>
            <a:endParaRPr b="1" sz="1200">
              <a:latin typeface="Proxima Nova"/>
              <a:ea typeface="Proxima Nova"/>
              <a:cs typeface="Proxima Nova"/>
              <a:sym typeface="Proxima Nova"/>
            </a:endParaRPr>
          </a:p>
        </p:txBody>
      </p:sp>
      <p:sp>
        <p:nvSpPr>
          <p:cNvPr id="248" name="Google Shape;248;p32"/>
          <p:cNvSpPr txBox="1"/>
          <p:nvPr/>
        </p:nvSpPr>
        <p:spPr>
          <a:xfrm>
            <a:off x="1823700" y="1273050"/>
            <a:ext cx="67950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ComputeIncrementalMean(previous_mean, sample_count, incoming_sample):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r>
              <a:rPr lang="en" sz="1100">
                <a:solidFill>
                  <a:schemeClr val="dk1"/>
                </a:solidFill>
                <a:latin typeface="Consolas"/>
                <a:ea typeface="Consolas"/>
                <a:cs typeface="Consolas"/>
                <a:sym typeface="Consolas"/>
              </a:rPr>
              <a:t>return (current_mean * sample_count + incoming_sample) / (sample_count + 1)</a:t>
            </a:r>
            <a:endParaRPr sz="1200">
              <a:latin typeface="Consolas"/>
              <a:ea typeface="Consolas"/>
              <a:cs typeface="Consolas"/>
              <a:sym typeface="Consolas"/>
            </a:endParaRPr>
          </a:p>
        </p:txBody>
      </p:sp>
      <p:sp>
        <p:nvSpPr>
          <p:cNvPr id="249" name="Google Shape;249;p32"/>
          <p:cNvSpPr/>
          <p:nvPr/>
        </p:nvSpPr>
        <p:spPr>
          <a:xfrm>
            <a:off x="-9175" y="102675"/>
            <a:ext cx="23478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2"/>
          <p:cNvSpPr txBox="1"/>
          <p:nvPr/>
        </p:nvSpPr>
        <p:spPr>
          <a:xfrm>
            <a:off x="-10650" y="95075"/>
            <a:ext cx="24147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INCREMENTAL APPROACH</a:t>
            </a:r>
            <a:endParaRPr>
              <a:solidFill>
                <a:srgbClr val="666666"/>
              </a:solidFill>
              <a:latin typeface="Proxima Nova"/>
              <a:ea typeface="Proxima Nova"/>
              <a:cs typeface="Proxima Nova"/>
              <a:sym typeface="Proxima Nova"/>
            </a:endParaRPr>
          </a:p>
        </p:txBody>
      </p:sp>
      <p:sp>
        <p:nvSpPr>
          <p:cNvPr id="251" name="Google Shape;251;p32"/>
          <p:cNvSpPr txBox="1"/>
          <p:nvPr/>
        </p:nvSpPr>
        <p:spPr>
          <a:xfrm>
            <a:off x="501000" y="2732725"/>
            <a:ext cx="1246500" cy="7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Incremental</a:t>
            </a:r>
            <a:endParaRPr b="1" sz="1200">
              <a:latin typeface="Proxima Nova"/>
              <a:ea typeface="Proxima Nova"/>
              <a:cs typeface="Proxima Nova"/>
              <a:sym typeface="Proxima Nova"/>
            </a:endParaRPr>
          </a:p>
          <a:p>
            <a:pPr indent="0" lvl="0" marL="0" rtl="0" algn="l">
              <a:spcBef>
                <a:spcPts val="0"/>
              </a:spcBef>
              <a:spcAft>
                <a:spcPts val="0"/>
              </a:spcAft>
              <a:buNone/>
            </a:pPr>
            <a:r>
              <a:rPr b="1" lang="en" sz="1200">
                <a:latin typeface="Proxima Nova"/>
                <a:ea typeface="Proxima Nova"/>
                <a:cs typeface="Proxima Nova"/>
                <a:sym typeface="Proxima Nova"/>
              </a:rPr>
              <a:t>Variance</a:t>
            </a:r>
            <a:endParaRPr b="1" sz="12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(approximation!)</a:t>
            </a:r>
            <a:endParaRPr sz="1100">
              <a:latin typeface="Proxima Nova"/>
              <a:ea typeface="Proxima Nova"/>
              <a:cs typeface="Proxima Nova"/>
              <a:sym typeface="Proxima Nova"/>
            </a:endParaRPr>
          </a:p>
        </p:txBody>
      </p:sp>
      <p:sp>
        <p:nvSpPr>
          <p:cNvPr id="252" name="Google Shape;252;p32"/>
          <p:cNvSpPr txBox="1"/>
          <p:nvPr/>
        </p:nvSpPr>
        <p:spPr>
          <a:xfrm>
            <a:off x="1794300" y="2416050"/>
            <a:ext cx="6824400" cy="13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vector3 ComputeIncrementalVariance(</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previous_variance, sample_count, incoming_sample, incremental_mean):</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r>
              <a:rPr lang="en" sz="1100">
                <a:solidFill>
                  <a:schemeClr val="dk1"/>
                </a:solidFill>
                <a:latin typeface="Consolas"/>
                <a:ea typeface="Consolas"/>
                <a:cs typeface="Consolas"/>
                <a:sym typeface="Consolas"/>
              </a:rPr>
              <a:t>mean_delta = (incoming_sample - incremental_mean).length()</a:t>
            </a:r>
            <a:br>
              <a:rPr lang="en" sz="1100">
                <a:solidFill>
                  <a:schemeClr val="dk1"/>
                </a:solidFill>
                <a:latin typeface="Consolas"/>
                <a:ea typeface="Consolas"/>
                <a:cs typeface="Consolas"/>
                <a:sym typeface="Consolas"/>
              </a:rPr>
            </a:br>
            <a:r>
              <a:rPr lang="en" sz="1100">
                <a:solidFill>
                  <a:schemeClr val="dk1"/>
                </a:solidFill>
                <a:latin typeface="Consolas"/>
                <a:ea typeface="Consolas"/>
                <a:cs typeface="Consolas"/>
                <a:sym typeface="Consolas"/>
              </a:rPr>
              <a:t>  return (sample_count * previous_variance + </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n" sz="1100">
                <a:solidFill>
                  <a:schemeClr val="dk1"/>
                </a:solidFill>
                <a:latin typeface="Consolas"/>
                <a:ea typeface="Consolas"/>
                <a:cs typeface="Consolas"/>
                <a:sym typeface="Consolas"/>
              </a:rPr>
              <a:t>         (mean_delta * mean_delta) / (sample_count + 1)</a:t>
            </a:r>
            <a:endParaRPr sz="1200">
              <a:latin typeface="Consolas"/>
              <a:ea typeface="Consolas"/>
              <a:cs typeface="Consolas"/>
              <a:sym typeface="Consolas"/>
            </a:endParaRPr>
          </a:p>
        </p:txBody>
      </p:sp>
      <p:sp>
        <p:nvSpPr>
          <p:cNvPr id="253" name="Google Shape;253;p32"/>
          <p:cNvSpPr txBox="1"/>
          <p:nvPr/>
        </p:nvSpPr>
        <p:spPr>
          <a:xfrm>
            <a:off x="1628700" y="4082575"/>
            <a:ext cx="5886600" cy="6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90000"/>
                </a:solidFill>
                <a:latin typeface="Proxima Nova"/>
                <a:ea typeface="Proxima Nova"/>
                <a:cs typeface="Proxima Nova"/>
                <a:sym typeface="Proxima Nova"/>
              </a:rPr>
              <a:t>By retaining the previous frame’s mean and approximated variance, and incorporating new samples directly, we avoid having to re-evaluate the entire sample set.</a:t>
            </a:r>
            <a:endParaRPr b="1" i="1" sz="1200">
              <a:solidFill>
                <a:srgbClr val="990000"/>
              </a:solidFill>
              <a:latin typeface="Proxima Nova"/>
              <a:ea typeface="Proxima Nova"/>
              <a:cs typeface="Proxima Nova"/>
              <a:sym typeface="Proxima Nova"/>
            </a:endParaRPr>
          </a:p>
        </p:txBody>
      </p:sp>
      <p:sp>
        <p:nvSpPr>
          <p:cNvPr id="254" name="Google Shape;254;p32"/>
          <p:cNvSpPr/>
          <p:nvPr/>
        </p:nvSpPr>
        <p:spPr>
          <a:xfrm>
            <a:off x="6968200" y="1894200"/>
            <a:ext cx="317100" cy="725400"/>
          </a:xfrm>
          <a:prstGeom prst="downArrow">
            <a:avLst>
              <a:gd fmla="val 50000" name="adj1"/>
              <a:gd fmla="val 50000" name="adj2"/>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2"/>
          <p:cNvSpPr/>
          <p:nvPr/>
        </p:nvSpPr>
        <p:spPr>
          <a:xfrm>
            <a:off x="6948125" y="1719365"/>
            <a:ext cx="371700" cy="34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2"/>
          <p:cNvSpPr/>
          <p:nvPr/>
        </p:nvSpPr>
        <p:spPr>
          <a:xfrm>
            <a:off x="6524600" y="3059875"/>
            <a:ext cx="2414700" cy="972900"/>
          </a:xfrm>
          <a:prstGeom prst="doubleWave">
            <a:avLst>
              <a:gd fmla="val 6250" name="adj1"/>
              <a:gd fmla="val 0" name="adj2"/>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roxima Nova"/>
                <a:ea typeface="Proxima Nova"/>
                <a:cs typeface="Proxima Nova"/>
                <a:sym typeface="Proxima Nova"/>
              </a:rPr>
              <a:t>Incremental variance != variance</a:t>
            </a:r>
            <a:endParaRPr b="1" sz="1200">
              <a:latin typeface="Proxima Nova"/>
              <a:ea typeface="Proxima Nova"/>
              <a:cs typeface="Proxima Nova"/>
              <a:sym typeface="Proxima Nova"/>
            </a:endParaRPr>
          </a:p>
          <a:p>
            <a:pPr indent="0" lvl="0" marL="0" rtl="0" algn="ctr">
              <a:spcBef>
                <a:spcPts val="0"/>
              </a:spcBef>
              <a:spcAft>
                <a:spcPts val="0"/>
              </a:spcAft>
              <a:buNone/>
            </a:pPr>
            <a:r>
              <a:rPr lang="en" sz="1200">
                <a:latin typeface="Proxima Nova"/>
                <a:ea typeface="Proxima Nova"/>
                <a:cs typeface="Proxima Nova"/>
                <a:sym typeface="Proxima Nova"/>
              </a:rPr>
              <a:t>Output is only loosely correlated!</a:t>
            </a:r>
            <a:endParaRPr sz="1200">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3"/>
          <p:cNvSpPr txBox="1"/>
          <p:nvPr/>
        </p:nvSpPr>
        <p:spPr>
          <a:xfrm>
            <a:off x="698550" y="1110750"/>
            <a:ext cx="7746900" cy="29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roxima Nova"/>
                <a:ea typeface="Proxima Nova"/>
                <a:cs typeface="Proxima Nova"/>
                <a:sym typeface="Proxima Nova"/>
              </a:rPr>
              <a:t>Simple technique that yields reasonable results, but a</a:t>
            </a:r>
            <a:r>
              <a:rPr lang="en" sz="1600">
                <a:latin typeface="Proxima Nova"/>
                <a:ea typeface="Proxima Nova"/>
                <a:cs typeface="Proxima Nova"/>
                <a:sym typeface="Proxima Nova"/>
              </a:rPr>
              <a:t>pproach is </a:t>
            </a:r>
            <a:r>
              <a:rPr b="1" i="1" lang="en" sz="1600">
                <a:latin typeface="Proxima Nova"/>
                <a:ea typeface="Proxima Nova"/>
                <a:cs typeface="Proxima Nova"/>
                <a:sym typeface="Proxima Nova"/>
              </a:rPr>
              <a:t>highly dependent</a:t>
            </a:r>
            <a:r>
              <a:rPr lang="en" sz="1600">
                <a:latin typeface="Proxima Nova"/>
                <a:ea typeface="Proxima Nova"/>
                <a:cs typeface="Proxima Nova"/>
                <a:sym typeface="Proxima Nova"/>
              </a:rPr>
              <a:t> upon hand tuned thresholds (</a:t>
            </a:r>
            <a:r>
              <a:rPr lang="en">
                <a:latin typeface="Consolas"/>
                <a:ea typeface="Consolas"/>
                <a:cs typeface="Consolas"/>
                <a:sym typeface="Consolas"/>
              </a:rPr>
              <a:t>depth_threshold, normal_threshold, kernel size multiplier</a:t>
            </a:r>
            <a:r>
              <a:rPr lang="en" sz="1600">
                <a:latin typeface="Proxima Nova"/>
                <a:ea typeface="Proxima Nova"/>
                <a:cs typeface="Proxima Nova"/>
                <a:sym typeface="Proxima Nova"/>
              </a:rPr>
              <a:t>). In theory this could be automated, but for lower level of effort I would instead opt to integrate a commercial solution.</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Properly tuned thresholds </a:t>
            </a:r>
            <a:r>
              <a:rPr lang="en" sz="1600">
                <a:solidFill>
                  <a:schemeClr val="dk1"/>
                </a:solidFill>
                <a:latin typeface="Proxima Nova"/>
                <a:ea typeface="Proxima Nova"/>
                <a:cs typeface="Proxima Nova"/>
                <a:sym typeface="Proxima Nova"/>
              </a:rPr>
              <a:t>appear to roughly </a:t>
            </a:r>
            <a:r>
              <a:rPr b="1" lang="en" sz="1600">
                <a:solidFill>
                  <a:schemeClr val="dk1"/>
                </a:solidFill>
                <a:latin typeface="Proxima Nova"/>
                <a:ea typeface="Proxima Nova"/>
                <a:cs typeface="Proxima Nova"/>
                <a:sym typeface="Proxima Nova"/>
              </a:rPr>
              <a:t>improve image quality equivalent to that of a 300% increase in sample count</a:t>
            </a:r>
            <a:r>
              <a:rPr lang="en" sz="1600">
                <a:solidFill>
                  <a:schemeClr val="dk1"/>
                </a:solidFill>
                <a:latin typeface="Proxima Nova"/>
                <a:ea typeface="Proxima Nova"/>
                <a:cs typeface="Proxima Nova"/>
                <a:sym typeface="Proxima Nova"/>
              </a:rPr>
              <a:t>. </a:t>
            </a:r>
            <a:r>
              <a:rPr lang="en" sz="1600">
                <a:latin typeface="Proxima Nova"/>
                <a:ea typeface="Proxima Nova"/>
                <a:cs typeface="Proxima Nova"/>
                <a:sym typeface="Proxima Nova"/>
              </a:rPr>
              <a:t>Poorly tuned thresholds will result in excessive blurring artifacts, which may be worse than the noise we are attempting to correct!</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Overall a quick and fun project with lots of room for experimentation.</a:t>
            </a:r>
            <a:endParaRPr sz="1600">
              <a:latin typeface="Proxima Nova"/>
              <a:ea typeface="Proxima Nova"/>
              <a:cs typeface="Proxima Nova"/>
              <a:sym typeface="Proxima Nova"/>
            </a:endParaRPr>
          </a:p>
        </p:txBody>
      </p:sp>
      <p:sp>
        <p:nvSpPr>
          <p:cNvPr id="262" name="Google Shape;262;p33"/>
          <p:cNvSpPr/>
          <p:nvPr/>
        </p:nvSpPr>
        <p:spPr>
          <a:xfrm>
            <a:off x="0" y="102675"/>
            <a:ext cx="13497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3"/>
          <p:cNvSpPr txBox="1"/>
          <p:nvPr/>
        </p:nvSpPr>
        <p:spPr>
          <a:xfrm>
            <a:off x="-10650" y="95075"/>
            <a:ext cx="14961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CONCLUSION</a:t>
            </a:r>
            <a:endParaRPr>
              <a:solidFill>
                <a:srgbClr val="666666"/>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4"/>
          <p:cNvSpPr/>
          <p:nvPr/>
        </p:nvSpPr>
        <p:spPr>
          <a:xfrm>
            <a:off x="0" y="102675"/>
            <a:ext cx="13497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txBox="1"/>
          <p:nvPr/>
        </p:nvSpPr>
        <p:spPr>
          <a:xfrm>
            <a:off x="-10650" y="95075"/>
            <a:ext cx="14961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CONCLUSION</a:t>
            </a:r>
            <a:endParaRPr>
              <a:solidFill>
                <a:srgbClr val="666666"/>
              </a:solidFill>
              <a:latin typeface="Proxima Nova"/>
              <a:ea typeface="Proxima Nova"/>
              <a:cs typeface="Proxima Nova"/>
              <a:sym typeface="Proxima Nova"/>
            </a:endParaRPr>
          </a:p>
        </p:txBody>
      </p:sp>
      <p:sp>
        <p:nvSpPr>
          <p:cNvPr id="270" name="Google Shape;270;p34"/>
          <p:cNvSpPr txBox="1"/>
          <p:nvPr/>
        </p:nvSpPr>
        <p:spPr>
          <a:xfrm>
            <a:off x="1473150" y="2888075"/>
            <a:ext cx="6197700" cy="69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434343"/>
                </a:solidFill>
                <a:latin typeface="Proxima Nova"/>
                <a:ea typeface="Proxima Nova"/>
                <a:cs typeface="Proxima Nova"/>
                <a:sym typeface="Proxima Nova"/>
              </a:rPr>
              <a:t>Thanks for listening</a:t>
            </a:r>
            <a:r>
              <a:rPr lang="en" sz="2200">
                <a:solidFill>
                  <a:srgbClr val="434343"/>
                </a:solidFill>
                <a:latin typeface="Proxima Nova"/>
                <a:ea typeface="Proxima Nova"/>
                <a:cs typeface="Proxima Nova"/>
                <a:sym typeface="Proxima Nova"/>
              </a:rPr>
              <a:t> (or reading)!</a:t>
            </a:r>
            <a:endParaRPr sz="1500"/>
          </a:p>
        </p:txBody>
      </p:sp>
      <p:sp>
        <p:nvSpPr>
          <p:cNvPr id="271" name="Google Shape;271;p34"/>
          <p:cNvSpPr txBox="1"/>
          <p:nvPr/>
        </p:nvSpPr>
        <p:spPr>
          <a:xfrm>
            <a:off x="1888500" y="3726925"/>
            <a:ext cx="5367000" cy="814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500">
                <a:solidFill>
                  <a:srgbClr val="434343"/>
                </a:solidFill>
                <a:latin typeface="Proxima Nova"/>
                <a:ea typeface="Proxima Nova"/>
                <a:cs typeface="Proxima Nova"/>
                <a:sym typeface="Proxima Nova"/>
              </a:rPr>
              <a:t>Don’t forget to check out the source for </a:t>
            </a:r>
            <a:r>
              <a:rPr lang="en" sz="1500" u="sng">
                <a:solidFill>
                  <a:schemeClr val="accent5"/>
                </a:solidFill>
                <a:latin typeface="Proxima Nova"/>
                <a:ea typeface="Proxima Nova"/>
                <a:cs typeface="Proxima Nova"/>
                <a:sym typeface="Proxima Nova"/>
                <a:hlinkClick r:id="rId3"/>
              </a:rPr>
              <a:t>Final Stage 2.0</a:t>
            </a:r>
            <a:r>
              <a:rPr lang="en" sz="1500">
                <a:solidFill>
                  <a:srgbClr val="434343"/>
                </a:solidFill>
                <a:latin typeface="Proxima Nova"/>
                <a:ea typeface="Proxima Nova"/>
                <a:cs typeface="Proxima Nova"/>
                <a:sym typeface="Proxima Nova"/>
              </a:rPr>
              <a:t>, which demonstrates the concepts discussed in this talk.</a:t>
            </a:r>
            <a:endParaRPr sz="1500">
              <a:solidFill>
                <a:schemeClr val="dk1"/>
              </a:solidFill>
            </a:endParaRPr>
          </a:p>
        </p:txBody>
      </p:sp>
      <p:pic>
        <p:nvPicPr>
          <p:cNvPr id="272" name="Google Shape;272;p34"/>
          <p:cNvPicPr preferRelativeResize="0"/>
          <p:nvPr/>
        </p:nvPicPr>
        <p:blipFill>
          <a:blip r:embed="rId4">
            <a:alphaModFix/>
          </a:blip>
          <a:stretch>
            <a:fillRect/>
          </a:stretch>
        </p:blipFill>
        <p:spPr>
          <a:xfrm>
            <a:off x="3317536" y="676575"/>
            <a:ext cx="2508924" cy="1876974"/>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5"/>
          <p:cNvSpPr txBox="1"/>
          <p:nvPr/>
        </p:nvSpPr>
        <p:spPr>
          <a:xfrm>
            <a:off x="908100" y="1558950"/>
            <a:ext cx="7327800" cy="2390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Proxima Nova"/>
              <a:buChar char="●"/>
            </a:pPr>
            <a:r>
              <a:rPr b="1" lang="en" sz="1600">
                <a:latin typeface="Proxima Nova"/>
                <a:ea typeface="Proxima Nova"/>
                <a:cs typeface="Proxima Nova"/>
                <a:sym typeface="Proxima Nova"/>
              </a:rPr>
              <a:t>Final Stage is a fun side project</a:t>
            </a:r>
            <a:r>
              <a:rPr lang="en" sz="1600">
                <a:latin typeface="Proxima Nova"/>
                <a:ea typeface="Proxima Nova"/>
                <a:cs typeface="Proxima Nova"/>
                <a:sym typeface="Proxima Nova"/>
              </a:rPr>
              <a:t>. </a:t>
            </a:r>
            <a:r>
              <a:rPr i="1" lang="en" sz="1600">
                <a:latin typeface="Proxima Nova"/>
                <a:ea typeface="Proxima Nova"/>
                <a:cs typeface="Proxima Nova"/>
                <a:sym typeface="Proxima Nova"/>
              </a:rPr>
              <a:t>Reinventing the wheel is part of the fun!</a:t>
            </a:r>
            <a:r>
              <a:rPr lang="en" sz="1600">
                <a:latin typeface="Proxima Nova"/>
                <a:ea typeface="Proxima Nova"/>
                <a:cs typeface="Proxima Nova"/>
                <a:sym typeface="Proxima Nova"/>
              </a:rPr>
              <a:t> This lets you see how far you can get by yourself and learn a bit about wheel construction.</a:t>
            </a:r>
            <a:br>
              <a:rPr lang="en" sz="1600">
                <a:latin typeface="Proxima Nova"/>
                <a:ea typeface="Proxima Nova"/>
                <a:cs typeface="Proxima Nova"/>
                <a:sym typeface="Proxima Nova"/>
              </a:rPr>
            </a:br>
            <a:endParaRPr sz="1600">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b="1" lang="en" sz="1600">
                <a:latin typeface="Proxima Nova"/>
                <a:ea typeface="Proxima Nova"/>
                <a:cs typeface="Proxima Nova"/>
                <a:sym typeface="Proxima Nova"/>
              </a:rPr>
              <a:t>I wanted a simple approach</a:t>
            </a:r>
            <a:r>
              <a:rPr lang="en" sz="1600">
                <a:latin typeface="Proxima Nova"/>
                <a:ea typeface="Proxima Nova"/>
                <a:cs typeface="Proxima Nova"/>
                <a:sym typeface="Proxima Nova"/>
              </a:rPr>
              <a:t> that I could drop into Final Stage, without requiring special hardware or closed/third-party software.</a:t>
            </a:r>
            <a:endParaRPr sz="1600">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p:nvPr/>
        </p:nvSpPr>
        <p:spPr>
          <a:xfrm>
            <a:off x="-9175" y="102675"/>
            <a:ext cx="1446900" cy="39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txBox="1"/>
          <p:nvPr/>
        </p:nvSpPr>
        <p:spPr>
          <a:xfrm>
            <a:off x="-10650" y="95066"/>
            <a:ext cx="14469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Proxima Nova"/>
                <a:ea typeface="Proxima Nova"/>
                <a:cs typeface="Proxima Nova"/>
                <a:sym typeface="Proxima Nova"/>
              </a:rPr>
              <a:t>THE PROBLEM</a:t>
            </a:r>
            <a:endParaRPr>
              <a:solidFill>
                <a:srgbClr val="666666"/>
              </a:solidFill>
              <a:latin typeface="Proxima Nova"/>
              <a:ea typeface="Proxima Nova"/>
              <a:cs typeface="Proxima Nova"/>
              <a:sym typeface="Proxima Nova"/>
            </a:endParaRPr>
          </a:p>
        </p:txBody>
      </p:sp>
      <p:sp>
        <p:nvSpPr>
          <p:cNvPr id="85" name="Google Shape;85;p16"/>
          <p:cNvSpPr txBox="1"/>
          <p:nvPr/>
        </p:nvSpPr>
        <p:spPr>
          <a:xfrm>
            <a:off x="313100" y="1125450"/>
            <a:ext cx="3858000" cy="24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latin typeface="Proxima Nova"/>
                <a:ea typeface="Proxima Nova"/>
                <a:cs typeface="Proxima Nova"/>
                <a:sym typeface="Proxima Nova"/>
              </a:rPr>
              <a:t>Photorealistic rendering algorithms often rely on </a:t>
            </a:r>
            <a:r>
              <a:rPr b="1" lang="en" sz="1200">
                <a:latin typeface="Proxima Nova"/>
                <a:ea typeface="Proxima Nova"/>
                <a:cs typeface="Proxima Nova"/>
                <a:sym typeface="Proxima Nova"/>
              </a:rPr>
              <a:t>random sampling</a:t>
            </a:r>
            <a:r>
              <a:rPr lang="en" sz="1200">
                <a:latin typeface="Proxima Nova"/>
                <a:ea typeface="Proxima Nova"/>
                <a:cs typeface="Proxima Nova"/>
                <a:sym typeface="Proxima Nova"/>
              </a:rPr>
              <a:t> to render an image of a scene. This approach presents results quickly, but produces </a:t>
            </a:r>
            <a:r>
              <a:rPr lang="en" sz="1200">
                <a:latin typeface="Proxima Nova"/>
                <a:ea typeface="Proxima Nova"/>
                <a:cs typeface="Proxima Nova"/>
                <a:sym typeface="Proxima Nova"/>
              </a:rPr>
              <a:t>highly noticeable</a:t>
            </a:r>
            <a:r>
              <a:rPr lang="en" sz="1200">
                <a:latin typeface="Proxima Nova"/>
                <a:ea typeface="Proxima Nova"/>
                <a:cs typeface="Proxima Nova"/>
                <a:sym typeface="Proxima Nova"/>
              </a:rPr>
              <a:t> image noise.</a:t>
            </a: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rPr lang="en" sz="1200">
                <a:latin typeface="Proxima Nova"/>
                <a:ea typeface="Proxima Nova"/>
                <a:cs typeface="Proxima Nova"/>
                <a:sym typeface="Proxima Nova"/>
              </a:rPr>
              <a:t>Over time, this noise will become less visible as the pixel samples converge on their final values, but this can take a very long time.</a:t>
            </a: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200">
              <a:latin typeface="Proxima Nova"/>
              <a:ea typeface="Proxima Nova"/>
              <a:cs typeface="Proxima Nova"/>
              <a:sym typeface="Proxima Nova"/>
            </a:endParaRPr>
          </a:p>
          <a:p>
            <a:pPr indent="0" lvl="0" marL="0" rtl="0" algn="l">
              <a:lnSpc>
                <a:spcPct val="100000"/>
              </a:lnSpc>
              <a:spcBef>
                <a:spcPts val="0"/>
              </a:spcBef>
              <a:spcAft>
                <a:spcPts val="0"/>
              </a:spcAft>
              <a:buNone/>
            </a:pPr>
            <a:r>
              <a:rPr lang="en" sz="1200">
                <a:latin typeface="Proxima Nova"/>
                <a:ea typeface="Proxima Nova"/>
                <a:cs typeface="Proxima Nova"/>
                <a:sym typeface="Proxima Nova"/>
              </a:rPr>
              <a:t>Image denoising is a process integrated into the path tracer that helps us </a:t>
            </a:r>
            <a:r>
              <a:rPr b="1" lang="en" sz="1200">
                <a:latin typeface="Proxima Nova"/>
                <a:ea typeface="Proxima Nova"/>
                <a:cs typeface="Proxima Nova"/>
                <a:sym typeface="Proxima Nova"/>
              </a:rPr>
              <a:t>quickly improve our image quality by filtering and smoothing out grainy artifacts</a:t>
            </a:r>
            <a:r>
              <a:rPr lang="en" sz="1200">
                <a:latin typeface="Proxima Nova"/>
                <a:ea typeface="Proxima Nova"/>
                <a:cs typeface="Proxima Nova"/>
                <a:sym typeface="Proxima Nova"/>
              </a:rPr>
              <a:t>.</a:t>
            </a:r>
            <a:endParaRPr sz="1200">
              <a:latin typeface="Proxima Nova"/>
              <a:ea typeface="Proxima Nova"/>
              <a:cs typeface="Proxima Nova"/>
              <a:sym typeface="Proxima Nova"/>
            </a:endParaRPr>
          </a:p>
        </p:txBody>
      </p:sp>
      <p:pic>
        <p:nvPicPr>
          <p:cNvPr id="86" name="Google Shape;86;p16"/>
          <p:cNvPicPr preferRelativeResize="0"/>
          <p:nvPr/>
        </p:nvPicPr>
        <p:blipFill>
          <a:blip r:embed="rId3">
            <a:alphaModFix/>
          </a:blip>
          <a:stretch>
            <a:fillRect/>
          </a:stretch>
        </p:blipFill>
        <p:spPr>
          <a:xfrm>
            <a:off x="4484950" y="1030774"/>
            <a:ext cx="4265126" cy="2502487"/>
          </a:xfrm>
          <a:prstGeom prst="rect">
            <a:avLst/>
          </a:prstGeom>
          <a:noFill/>
          <a:ln cap="flat" cmpd="sng" w="9525">
            <a:solidFill>
              <a:srgbClr val="D9D9D9"/>
            </a:solidFill>
            <a:prstDash val="solid"/>
            <a:round/>
            <a:headEnd len="sm" w="sm" type="none"/>
            <a:tailEnd len="sm" w="sm" type="none"/>
          </a:ln>
        </p:spPr>
      </p:pic>
      <p:sp>
        <p:nvSpPr>
          <p:cNvPr id="87" name="Google Shape;87;p16"/>
          <p:cNvSpPr txBox="1"/>
          <p:nvPr/>
        </p:nvSpPr>
        <p:spPr>
          <a:xfrm>
            <a:off x="4672021" y="3555626"/>
            <a:ext cx="4237200" cy="5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latin typeface="Proxima Nova"/>
                <a:ea typeface="Proxima Nova"/>
                <a:cs typeface="Proxima Nova"/>
                <a:sym typeface="Proxima Nova"/>
              </a:rPr>
              <a:t>Final Stage render using 50 samples per pixel (spp). Due to the low sample count, this image suffers from significant grainy noise.</a:t>
            </a:r>
            <a:endParaRPr i="1" sz="100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nvSpPr>
        <p:spPr>
          <a:xfrm>
            <a:off x="908100" y="1558950"/>
            <a:ext cx="7327800" cy="23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Image denoising is actually a broad collection </a:t>
            </a:r>
            <a:r>
              <a:rPr lang="en" sz="1600">
                <a:latin typeface="Proxima Nova"/>
                <a:ea typeface="Proxima Nova"/>
                <a:cs typeface="Proxima Nova"/>
                <a:sym typeface="Proxima Nova"/>
              </a:rPr>
              <a:t>of </a:t>
            </a:r>
            <a:r>
              <a:rPr lang="en" sz="1500">
                <a:solidFill>
                  <a:srgbClr val="3E3E3E"/>
                </a:solidFill>
                <a:highlight>
                  <a:srgbClr val="FFFFFF"/>
                </a:highlight>
                <a:latin typeface="Proxima Nova"/>
                <a:ea typeface="Proxima Nova"/>
                <a:cs typeface="Proxima Nova"/>
                <a:sym typeface="Proxima Nova"/>
              </a:rPr>
              <a:t>very useful processes that are used not only in path tracers, but also in video compression, computer vision, video capture pipelines, and much more. </a:t>
            </a:r>
            <a:endParaRPr sz="1500">
              <a:solidFill>
                <a:srgbClr val="3E3E3E"/>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t/>
            </a:r>
            <a:endParaRPr sz="1500">
              <a:solidFill>
                <a:srgbClr val="3E3E3E"/>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lang="en" sz="1500">
                <a:solidFill>
                  <a:srgbClr val="3E3E3E"/>
                </a:solidFill>
                <a:highlight>
                  <a:srgbClr val="FFFFFF"/>
                </a:highlight>
                <a:latin typeface="Proxima Nova"/>
                <a:ea typeface="Proxima Nova"/>
                <a:cs typeface="Proxima Nova"/>
                <a:sym typeface="Proxima Nova"/>
              </a:rPr>
              <a:t>Anywhere that noise may find its way into an image, denoising filters are there to help clean things up. There are many different kinds of noise, and fortunately there are equally many ways of correcting it. </a:t>
            </a:r>
            <a:endParaRPr sz="16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8"/>
          <p:cNvSpPr txBox="1"/>
          <p:nvPr/>
        </p:nvSpPr>
        <p:spPr>
          <a:xfrm>
            <a:off x="860100" y="2359950"/>
            <a:ext cx="74238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Before we dive into the process, let’s take a quick look at some results to provide context</a:t>
            </a:r>
            <a:endParaRPr>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101" name="Shape 101"/>
        <p:cNvGrpSpPr/>
        <p:nvPr/>
      </p:nvGrpSpPr>
      <p:grpSpPr>
        <a:xfrm>
          <a:off x="0" y="0"/>
          <a:ext cx="0" cy="0"/>
          <a:chOff x="0" y="0"/>
          <a:chExt cx="0" cy="0"/>
        </a:xfrm>
      </p:grpSpPr>
      <p:sp>
        <p:nvSpPr>
          <p:cNvPr id="102" name="Google Shape;102;p19"/>
          <p:cNvSpPr txBox="1"/>
          <p:nvPr/>
        </p:nvSpPr>
        <p:spPr>
          <a:xfrm>
            <a:off x="4399674" y="4458625"/>
            <a:ext cx="36423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3F3F3"/>
                </a:solidFill>
                <a:latin typeface="Proxima Nova"/>
                <a:ea typeface="Proxima Nova"/>
                <a:cs typeface="Proxima Nova"/>
                <a:sym typeface="Proxima Nova"/>
              </a:rPr>
              <a:t>geometric denoise filter</a:t>
            </a:r>
            <a:endParaRPr b="1" sz="1200">
              <a:solidFill>
                <a:srgbClr val="F3F3F3"/>
              </a:solidFill>
              <a:latin typeface="Proxima Nova"/>
              <a:ea typeface="Proxima Nova"/>
              <a:cs typeface="Proxima Nova"/>
              <a:sym typeface="Proxima Nova"/>
            </a:endParaRPr>
          </a:p>
        </p:txBody>
      </p:sp>
      <p:pic>
        <p:nvPicPr>
          <p:cNvPr id="103" name="Google Shape;103;p19"/>
          <p:cNvPicPr preferRelativeResize="0"/>
          <p:nvPr/>
        </p:nvPicPr>
        <p:blipFill>
          <a:blip r:embed="rId3">
            <a:alphaModFix/>
          </a:blip>
          <a:stretch>
            <a:fillRect/>
          </a:stretch>
        </p:blipFill>
        <p:spPr>
          <a:xfrm>
            <a:off x="1101787" y="395325"/>
            <a:ext cx="6940427" cy="4048050"/>
          </a:xfrm>
          <a:prstGeom prst="rect">
            <a:avLst/>
          </a:prstGeom>
          <a:noFill/>
          <a:ln cap="flat" cmpd="sng" w="28575">
            <a:solidFill>
              <a:srgbClr val="FFFFFF"/>
            </a:solidFill>
            <a:prstDash val="solid"/>
            <a:round/>
            <a:headEnd len="sm" w="sm" type="none"/>
            <a:tailEnd len="sm" w="sm" type="none"/>
          </a:ln>
        </p:spPr>
      </p:pic>
      <p:sp>
        <p:nvSpPr>
          <p:cNvPr id="104" name="Google Shape;104;p19"/>
          <p:cNvSpPr txBox="1"/>
          <p:nvPr/>
        </p:nvSpPr>
        <p:spPr>
          <a:xfrm>
            <a:off x="1101775" y="4458743"/>
            <a:ext cx="32979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3F3F3"/>
                </a:solidFill>
                <a:latin typeface="Proxima Nova"/>
                <a:ea typeface="Proxima Nova"/>
                <a:cs typeface="Proxima Nova"/>
                <a:sym typeface="Proxima Nova"/>
              </a:rPr>
              <a:t>no denoise filter</a:t>
            </a:r>
            <a:endParaRPr b="1" sz="1200">
              <a:solidFill>
                <a:srgbClr val="F3F3F3"/>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108" name="Shape 108"/>
        <p:cNvGrpSpPr/>
        <p:nvPr/>
      </p:nvGrpSpPr>
      <p:grpSpPr>
        <a:xfrm>
          <a:off x="0" y="0"/>
          <a:ext cx="0" cy="0"/>
          <a:chOff x="0" y="0"/>
          <a:chExt cx="0" cy="0"/>
        </a:xfrm>
      </p:grpSpPr>
      <p:sp>
        <p:nvSpPr>
          <p:cNvPr id="109" name="Google Shape;109;p20"/>
          <p:cNvSpPr txBox="1"/>
          <p:nvPr/>
        </p:nvSpPr>
        <p:spPr>
          <a:xfrm>
            <a:off x="4201225" y="4458625"/>
            <a:ext cx="38409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3F3F3"/>
                </a:solidFill>
                <a:latin typeface="Proxima Nova"/>
                <a:ea typeface="Proxima Nova"/>
                <a:cs typeface="Proxima Nova"/>
                <a:sym typeface="Proxima Nova"/>
              </a:rPr>
              <a:t>geometric denoise filter</a:t>
            </a:r>
            <a:endParaRPr b="1" sz="1200">
              <a:solidFill>
                <a:srgbClr val="F3F3F3"/>
              </a:solidFill>
              <a:latin typeface="Proxima Nova"/>
              <a:ea typeface="Proxima Nova"/>
              <a:cs typeface="Proxima Nova"/>
              <a:sym typeface="Proxima Nova"/>
            </a:endParaRPr>
          </a:p>
        </p:txBody>
      </p:sp>
      <p:sp>
        <p:nvSpPr>
          <p:cNvPr id="110" name="Google Shape;110;p20"/>
          <p:cNvSpPr txBox="1"/>
          <p:nvPr/>
        </p:nvSpPr>
        <p:spPr>
          <a:xfrm>
            <a:off x="1101775" y="4458750"/>
            <a:ext cx="30996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3F3F3"/>
                </a:solidFill>
                <a:latin typeface="Proxima Nova"/>
                <a:ea typeface="Proxima Nova"/>
                <a:cs typeface="Proxima Nova"/>
                <a:sym typeface="Proxima Nova"/>
              </a:rPr>
              <a:t>no denoise filter</a:t>
            </a:r>
            <a:endParaRPr b="1" sz="1200">
              <a:solidFill>
                <a:srgbClr val="F3F3F3"/>
              </a:solidFill>
              <a:latin typeface="Proxima Nova"/>
              <a:ea typeface="Proxima Nova"/>
              <a:cs typeface="Proxima Nova"/>
              <a:sym typeface="Proxima Nova"/>
            </a:endParaRPr>
          </a:p>
        </p:txBody>
      </p:sp>
      <p:pic>
        <p:nvPicPr>
          <p:cNvPr id="111" name="Google Shape;111;p20"/>
          <p:cNvPicPr preferRelativeResize="0"/>
          <p:nvPr/>
        </p:nvPicPr>
        <p:blipFill>
          <a:blip r:embed="rId3">
            <a:alphaModFix/>
          </a:blip>
          <a:stretch>
            <a:fillRect/>
          </a:stretch>
        </p:blipFill>
        <p:spPr>
          <a:xfrm>
            <a:off x="1101775" y="395325"/>
            <a:ext cx="6940448" cy="4046591"/>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1"/>
          <p:cNvSpPr txBox="1"/>
          <p:nvPr/>
        </p:nvSpPr>
        <p:spPr>
          <a:xfrm>
            <a:off x="908100" y="1720350"/>
            <a:ext cx="7327800" cy="17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Denoising filter introduces blur and gradient artifacts</a:t>
            </a:r>
            <a:r>
              <a:rPr lang="en" sz="1600">
                <a:latin typeface="Proxima Nova"/>
                <a:ea typeface="Proxima Nova"/>
                <a:cs typeface="Proxima Nova"/>
                <a:sym typeface="Proxima Nova"/>
              </a:rPr>
              <a:t>, </a:t>
            </a:r>
            <a:r>
              <a:rPr i="1" lang="en" sz="1600">
                <a:latin typeface="Proxima Nova"/>
                <a:ea typeface="Proxima Nova"/>
                <a:cs typeface="Proxima Nova"/>
                <a:sym typeface="Proxima Nova"/>
              </a:rPr>
              <a:t>but</a:t>
            </a:r>
            <a:r>
              <a:rPr lang="en" sz="1600">
                <a:latin typeface="Proxima Nova"/>
                <a:ea typeface="Proxima Nova"/>
                <a:cs typeface="Proxima Nova"/>
                <a:sym typeface="Proxima Nova"/>
              </a:rPr>
              <a:t> </a:t>
            </a:r>
            <a:r>
              <a:rPr i="1" lang="en" sz="1600">
                <a:latin typeface="Proxima Nova"/>
                <a:ea typeface="Proxima Nova"/>
                <a:cs typeface="Proxima Nova"/>
                <a:sym typeface="Proxima Nova"/>
              </a:rPr>
              <a:t>removes graininess</a:t>
            </a:r>
            <a:r>
              <a:rPr lang="en" sz="1600">
                <a:latin typeface="Proxima Nova"/>
                <a:ea typeface="Proxima Nova"/>
                <a:cs typeface="Proxima Nova"/>
                <a:sym typeface="Proxima Nova"/>
              </a:rPr>
              <a:t>. From a visual perception standpoint, the filter appears to roughly improve image quality equivalent to that of a 300% increase in sample count.</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Image improvement more readily noticeable on smooth diffuse surfaces, less so on reflective or complex surfaces.</a:t>
            </a:r>
            <a:endParaRPr sz="160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