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Amatic SC"/>
      <p:regular r:id="rId26"/>
      <p:bold r:id="rId27"/>
    </p:embeddedFont>
    <p:embeddedFont>
      <p:font typeface="Open Sans SemiBold"/>
      <p:regular r:id="rId28"/>
      <p:bold r:id="rId29"/>
      <p:italic r:id="rId30"/>
      <p:boldItalic r:id="rId31"/>
    </p:embeddedFont>
    <p:embeddedFont>
      <p:font typeface="Open Sans Light"/>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1FE95E8-1E77-4AF6-9EF7-3AEA58087EAF}">
  <a:tblStyle styleId="{A1FE95E8-1E77-4AF6-9EF7-3AEA58087EA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maticSC-regular.fntdata"/><Relationship Id="rId25" Type="http://schemas.openxmlformats.org/officeDocument/2006/relationships/slide" Target="slides/slide19.xml"/><Relationship Id="rId28" Type="http://schemas.openxmlformats.org/officeDocument/2006/relationships/font" Target="fonts/OpenSansSemiBold-regular.fntdata"/><Relationship Id="rId27" Type="http://schemas.openxmlformats.org/officeDocument/2006/relationships/font" Target="fonts/AmaticSC-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Semi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SemiBold-boldItalic.fntdata"/><Relationship Id="rId30" Type="http://schemas.openxmlformats.org/officeDocument/2006/relationships/font" Target="fonts/OpenSansSemiBold-italic.fntdata"/><Relationship Id="rId11" Type="http://schemas.openxmlformats.org/officeDocument/2006/relationships/slide" Target="slides/slide5.xml"/><Relationship Id="rId33" Type="http://schemas.openxmlformats.org/officeDocument/2006/relationships/font" Target="fonts/OpenSansLight-bold.fntdata"/><Relationship Id="rId10" Type="http://schemas.openxmlformats.org/officeDocument/2006/relationships/slide" Target="slides/slide4.xml"/><Relationship Id="rId32" Type="http://schemas.openxmlformats.org/officeDocument/2006/relationships/font" Target="fonts/OpenSansLight-regular.fntdata"/><Relationship Id="rId13" Type="http://schemas.openxmlformats.org/officeDocument/2006/relationships/slide" Target="slides/slide7.xml"/><Relationship Id="rId35" Type="http://schemas.openxmlformats.org/officeDocument/2006/relationships/font" Target="fonts/OpenSansLight-boldItalic.fntdata"/><Relationship Id="rId12" Type="http://schemas.openxmlformats.org/officeDocument/2006/relationships/slide" Target="slides/slide6.xml"/><Relationship Id="rId34" Type="http://schemas.openxmlformats.org/officeDocument/2006/relationships/font" Target="fonts/OpenSansLight-italic.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(Content updated in 2014)</a:t>
            </a:r>
            <a:endParaRPr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da7f9ed17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da7f9ed17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da7f9ed1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da7f9ed1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50">
              <a:solidFill>
                <a:srgbClr val="333333"/>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df8ab3f7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df8ab3f7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da7f9ed1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da7f9ed1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5da7f9ed1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da7f9ed1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da7f9ed17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da7f9ed17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da7f9ed17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da7f9ed17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5da7f9ed17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5da7f9ed17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df8ab3f76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df8ab3f76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da7f9ed17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da7f9ed17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50">
              <a:solidFill>
                <a:srgbClr val="333333"/>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a7f9ed17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a7f9ed17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5df8ab3f7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df8ab3f7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df8ab3f7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df8ab3f7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da7f9ed1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da7f9ed1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da7f9ed1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da7f9ed1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da7f9ed1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da7f9ed1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da7f9ed17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da7f9ed17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da7f9ed1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da7f9ed1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419625" y="1214500"/>
            <a:ext cx="5414700" cy="7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Open Sans Light"/>
                <a:ea typeface="Open Sans Light"/>
                <a:cs typeface="Open Sans Light"/>
                <a:sym typeface="Open Sans Light"/>
              </a:rPr>
              <a:t>Dynamic Coverage Anti-aliasing</a:t>
            </a:r>
            <a:endParaRPr sz="2800">
              <a:latin typeface="Open Sans Light"/>
              <a:ea typeface="Open Sans Light"/>
              <a:cs typeface="Open Sans Light"/>
              <a:sym typeface="Open Sans Light"/>
            </a:endParaRPr>
          </a:p>
        </p:txBody>
      </p:sp>
      <p:pic>
        <p:nvPicPr>
          <p:cNvPr id="55" name="Google Shape;55;p13"/>
          <p:cNvPicPr preferRelativeResize="0"/>
          <p:nvPr/>
        </p:nvPicPr>
        <p:blipFill>
          <a:blip r:embed="rId3">
            <a:alphaModFix/>
          </a:blip>
          <a:stretch>
            <a:fillRect/>
          </a:stretch>
        </p:blipFill>
        <p:spPr>
          <a:xfrm>
            <a:off x="0" y="3142525"/>
            <a:ext cx="2857500" cy="1714500"/>
          </a:xfrm>
          <a:prstGeom prst="rect">
            <a:avLst/>
          </a:prstGeom>
          <a:noFill/>
          <a:ln>
            <a:noFill/>
          </a:ln>
        </p:spPr>
      </p:pic>
      <p:sp>
        <p:nvSpPr>
          <p:cNvPr id="56" name="Google Shape;56;p13"/>
          <p:cNvSpPr txBox="1"/>
          <p:nvPr/>
        </p:nvSpPr>
        <p:spPr>
          <a:xfrm>
            <a:off x="7292750" y="4574300"/>
            <a:ext cx="1665600" cy="429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Open Sans Light"/>
                <a:ea typeface="Open Sans Light"/>
                <a:cs typeface="Open Sans Light"/>
                <a:sym typeface="Open Sans Light"/>
              </a:rPr>
              <a:t>Bertolami   2010</a:t>
            </a:r>
            <a:endParaRPr>
              <a:latin typeface="Open Sans Light"/>
              <a:ea typeface="Open Sans Light"/>
              <a:cs typeface="Open Sans Light"/>
              <a:sym typeface="Open Sans Light"/>
            </a:endParaRPr>
          </a:p>
        </p:txBody>
      </p:sp>
      <p:cxnSp>
        <p:nvCxnSpPr>
          <p:cNvPr id="57" name="Google Shape;57;p13"/>
          <p:cNvCxnSpPr/>
          <p:nvPr/>
        </p:nvCxnSpPr>
        <p:spPr>
          <a:xfrm>
            <a:off x="8388800" y="4640968"/>
            <a:ext cx="0" cy="263700"/>
          </a:xfrm>
          <a:prstGeom prst="straightConnector1">
            <a:avLst/>
          </a:prstGeom>
          <a:noFill/>
          <a:ln cap="flat" cmpd="sng" w="9525">
            <a:solidFill>
              <a:srgbClr val="666666"/>
            </a:solidFill>
            <a:prstDash val="solid"/>
            <a:round/>
            <a:headEnd len="med" w="med" type="none"/>
            <a:tailEnd len="med" w="med" type="none"/>
          </a:ln>
        </p:spPr>
      </p:cxnSp>
      <p:sp>
        <p:nvSpPr>
          <p:cNvPr id="58" name="Google Shape;58;p13"/>
          <p:cNvSpPr txBox="1"/>
          <p:nvPr/>
        </p:nvSpPr>
        <p:spPr>
          <a:xfrm>
            <a:off x="439370" y="1770424"/>
            <a:ext cx="5414700" cy="5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Light"/>
                <a:ea typeface="Open Sans Light"/>
                <a:cs typeface="Open Sans Light"/>
                <a:sym typeface="Open Sans Light"/>
              </a:rPr>
              <a:t>Real-time graphics research</a:t>
            </a:r>
            <a:endParaRPr sz="1800">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2"/>
          <p:cNvSpPr/>
          <p:nvPr/>
        </p:nvSpPr>
        <p:spPr>
          <a:xfrm>
            <a:off x="5428275" y="1520481"/>
            <a:ext cx="2545600" cy="2318950"/>
          </a:xfrm>
          <a:custGeom>
            <a:rect b="b" l="l" r="r" t="t"/>
            <a:pathLst>
              <a:path extrusionOk="0" h="92758" w="101824">
                <a:moveTo>
                  <a:pt x="101824" y="0"/>
                </a:moveTo>
                <a:lnTo>
                  <a:pt x="349" y="35918"/>
                </a:lnTo>
                <a:lnTo>
                  <a:pt x="0" y="92409"/>
                </a:lnTo>
                <a:lnTo>
                  <a:pt x="101475" y="92758"/>
                </a:lnTo>
                <a:close/>
              </a:path>
            </a:pathLst>
          </a:custGeom>
          <a:solidFill>
            <a:srgbClr val="D9EAD3"/>
          </a:solidFill>
          <a:ln>
            <a:noFill/>
          </a:ln>
        </p:spPr>
      </p:sp>
      <p:sp>
        <p:nvSpPr>
          <p:cNvPr id="165" name="Google Shape;165;p22"/>
          <p:cNvSpPr/>
          <p:nvPr/>
        </p:nvSpPr>
        <p:spPr>
          <a:xfrm>
            <a:off x="5428275" y="1293831"/>
            <a:ext cx="2371250" cy="2545600"/>
          </a:xfrm>
          <a:custGeom>
            <a:rect b="b" l="l" r="r" t="t"/>
            <a:pathLst>
              <a:path extrusionOk="0" h="101824" w="94850">
                <a:moveTo>
                  <a:pt x="21620" y="697"/>
                </a:moveTo>
                <a:lnTo>
                  <a:pt x="94850" y="101824"/>
                </a:lnTo>
                <a:lnTo>
                  <a:pt x="349" y="101824"/>
                </a:lnTo>
                <a:lnTo>
                  <a:pt x="0" y="0"/>
                </a:lnTo>
                <a:close/>
              </a:path>
            </a:pathLst>
          </a:custGeom>
          <a:solidFill>
            <a:srgbClr val="D9D2E9"/>
          </a:solidFill>
          <a:ln>
            <a:noFill/>
          </a:ln>
        </p:spPr>
      </p:sp>
      <p:sp>
        <p:nvSpPr>
          <p:cNvPr id="166" name="Google Shape;166;p22"/>
          <p:cNvSpPr/>
          <p:nvPr/>
        </p:nvSpPr>
        <p:spPr>
          <a:xfrm>
            <a:off x="5425200" y="1302556"/>
            <a:ext cx="2540100" cy="25401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txBox="1"/>
          <p:nvPr/>
        </p:nvSpPr>
        <p:spPr>
          <a:xfrm>
            <a:off x="1000475" y="1530168"/>
            <a:ext cx="3708900" cy="138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4x supersampling effectively increases the resolution of the image by 4x. T</a:t>
            </a:r>
            <a:r>
              <a:rPr lang="en" sz="1200">
                <a:latin typeface="Open Sans Light"/>
                <a:ea typeface="Open Sans Light"/>
                <a:cs typeface="Open Sans Light"/>
                <a:sym typeface="Open Sans Light"/>
              </a:rPr>
              <a:t>he final pixel value is determined by filtering 4 neighboring pixels down to a single value. The results are significant, but the storage and processing costs are great.</a:t>
            </a:r>
            <a:endParaRPr sz="1200">
              <a:latin typeface="Open Sans Light"/>
              <a:ea typeface="Open Sans Light"/>
              <a:cs typeface="Open Sans Light"/>
              <a:sym typeface="Open Sans Light"/>
            </a:endParaRPr>
          </a:p>
        </p:txBody>
      </p:sp>
      <p:cxnSp>
        <p:nvCxnSpPr>
          <p:cNvPr id="168" name="Google Shape;168;p22"/>
          <p:cNvCxnSpPr/>
          <p:nvPr/>
        </p:nvCxnSpPr>
        <p:spPr>
          <a:xfrm>
            <a:off x="6695250" y="1302556"/>
            <a:ext cx="0" cy="2540100"/>
          </a:xfrm>
          <a:prstGeom prst="straightConnector1">
            <a:avLst/>
          </a:prstGeom>
          <a:noFill/>
          <a:ln cap="flat" cmpd="sng" w="19050">
            <a:solidFill>
              <a:srgbClr val="666666"/>
            </a:solidFill>
            <a:prstDash val="solid"/>
            <a:round/>
            <a:headEnd len="med" w="med" type="none"/>
            <a:tailEnd len="med" w="med" type="none"/>
          </a:ln>
        </p:spPr>
      </p:cxnSp>
      <p:cxnSp>
        <p:nvCxnSpPr>
          <p:cNvPr id="169" name="Google Shape;169;p22"/>
          <p:cNvCxnSpPr/>
          <p:nvPr/>
        </p:nvCxnSpPr>
        <p:spPr>
          <a:xfrm rot="10800000">
            <a:off x="5425200" y="2572606"/>
            <a:ext cx="2540100" cy="0"/>
          </a:xfrm>
          <a:prstGeom prst="straightConnector1">
            <a:avLst/>
          </a:prstGeom>
          <a:noFill/>
          <a:ln cap="flat" cmpd="sng" w="19050">
            <a:solidFill>
              <a:srgbClr val="666666"/>
            </a:solidFill>
            <a:prstDash val="solid"/>
            <a:round/>
            <a:headEnd len="med" w="med" type="none"/>
            <a:tailEnd len="med" w="med" type="none"/>
          </a:ln>
        </p:spPr>
      </p:cxnSp>
      <p:sp>
        <p:nvSpPr>
          <p:cNvPr id="170" name="Google Shape;170;p22"/>
          <p:cNvSpPr txBox="1"/>
          <p:nvPr/>
        </p:nvSpPr>
        <p:spPr>
          <a:xfrm>
            <a:off x="977921" y="2792670"/>
            <a:ext cx="4076700" cy="695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i="1" lang="en" sz="1200">
                <a:latin typeface="Open Sans"/>
                <a:ea typeface="Open Sans"/>
                <a:cs typeface="Open Sans"/>
                <a:sym typeface="Open Sans"/>
              </a:rPr>
              <a:t>Storage cost</a:t>
            </a:r>
            <a:r>
              <a:rPr b="1" lang="en" sz="1200">
                <a:latin typeface="Open Sans"/>
                <a:ea typeface="Open Sans"/>
                <a:cs typeface="Open Sans"/>
                <a:sym typeface="Open Sans"/>
              </a:rPr>
              <a:t>:</a:t>
            </a:r>
            <a:r>
              <a:rPr lang="en" sz="1200">
                <a:latin typeface="Open Sans Light"/>
                <a:ea typeface="Open Sans Light"/>
                <a:cs typeface="Open Sans Light"/>
                <a:sym typeface="Open Sans Light"/>
              </a:rPr>
              <a:t> </a:t>
            </a:r>
            <a:r>
              <a:rPr lang="en" sz="1200">
                <a:solidFill>
                  <a:srgbClr val="CC0000"/>
                </a:solidFill>
                <a:latin typeface="Open Sans Light"/>
                <a:ea typeface="Open Sans Light"/>
                <a:cs typeface="Open Sans Light"/>
                <a:sym typeface="Open Sans Light"/>
              </a:rPr>
              <a:t>72 bytes</a:t>
            </a:r>
            <a:r>
              <a:rPr lang="en" sz="1200">
                <a:latin typeface="Open Sans Light"/>
                <a:ea typeface="Open Sans Light"/>
                <a:cs typeface="Open Sans Light"/>
                <a:sym typeface="Open Sans Light"/>
              </a:rPr>
              <a:t> (4 color, 4 depth)</a:t>
            </a:r>
            <a:endParaRPr sz="1200">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b="1" i="1" lang="en" sz="1200">
                <a:latin typeface="Open Sans"/>
                <a:ea typeface="Open Sans"/>
                <a:cs typeface="Open Sans"/>
                <a:sym typeface="Open Sans"/>
              </a:rPr>
              <a:t>Shader cost</a:t>
            </a:r>
            <a:r>
              <a:rPr b="1" lang="en" sz="1200">
                <a:latin typeface="Open Sans"/>
                <a:ea typeface="Open Sans"/>
                <a:cs typeface="Open Sans"/>
                <a:sym typeface="Open Sans"/>
              </a:rPr>
              <a:t>: </a:t>
            </a:r>
            <a:r>
              <a:rPr lang="en" sz="1200">
                <a:solidFill>
                  <a:srgbClr val="CC0000"/>
                </a:solidFill>
                <a:latin typeface="Open Sans Light"/>
                <a:ea typeface="Open Sans Light"/>
                <a:cs typeface="Open Sans Light"/>
                <a:sym typeface="Open Sans Light"/>
              </a:rPr>
              <a:t>4</a:t>
            </a:r>
            <a:r>
              <a:rPr lang="en" sz="1200">
                <a:solidFill>
                  <a:srgbClr val="CC0000"/>
                </a:solidFill>
                <a:latin typeface="Open Sans Light"/>
                <a:ea typeface="Open Sans Light"/>
                <a:cs typeface="Open Sans Light"/>
                <a:sym typeface="Open Sans Light"/>
              </a:rPr>
              <a:t>x pixel shader pass</a:t>
            </a:r>
            <a:endParaRPr sz="1200">
              <a:solidFill>
                <a:srgbClr val="CC0000"/>
              </a:solidFill>
              <a:latin typeface="Open Sans Light"/>
              <a:ea typeface="Open Sans Light"/>
              <a:cs typeface="Open Sans Light"/>
              <a:sym typeface="Open Sans Light"/>
            </a:endParaRPr>
          </a:p>
        </p:txBody>
      </p:sp>
      <p:sp>
        <p:nvSpPr>
          <p:cNvPr id="171" name="Google Shape;171;p22"/>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172" name="Google Shape;172;p22"/>
          <p:cNvSpPr/>
          <p:nvPr/>
        </p:nvSpPr>
        <p:spPr>
          <a:xfrm>
            <a:off x="-348700" y="183075"/>
            <a:ext cx="21918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Supersampling</a:t>
            </a:r>
            <a:endParaRPr b="1">
              <a:solidFill>
                <a:srgbClr val="FFFFFF"/>
              </a:solidFill>
              <a:latin typeface="Open Sans"/>
              <a:ea typeface="Open Sans"/>
              <a:cs typeface="Open Sans"/>
              <a:sym typeface="Open Sans"/>
            </a:endParaRPr>
          </a:p>
        </p:txBody>
      </p:sp>
      <p:cxnSp>
        <p:nvCxnSpPr>
          <p:cNvPr id="174" name="Google Shape;174;p22"/>
          <p:cNvCxnSpPr/>
          <p:nvPr/>
        </p:nvCxnSpPr>
        <p:spPr>
          <a:xfrm>
            <a:off x="6085650" y="1309519"/>
            <a:ext cx="0" cy="1273500"/>
          </a:xfrm>
          <a:prstGeom prst="straightConnector1">
            <a:avLst/>
          </a:prstGeom>
          <a:noFill/>
          <a:ln cap="flat" cmpd="sng" w="19050">
            <a:solidFill>
              <a:srgbClr val="666666"/>
            </a:solidFill>
            <a:prstDash val="dot"/>
            <a:round/>
            <a:headEnd len="med" w="med" type="none"/>
            <a:tailEnd len="med" w="med" type="none"/>
          </a:ln>
        </p:spPr>
      </p:cxnSp>
      <p:cxnSp>
        <p:nvCxnSpPr>
          <p:cNvPr id="175" name="Google Shape;175;p22"/>
          <p:cNvCxnSpPr/>
          <p:nvPr/>
        </p:nvCxnSpPr>
        <p:spPr>
          <a:xfrm rot="10800000">
            <a:off x="5419900" y="1963019"/>
            <a:ext cx="1293300" cy="0"/>
          </a:xfrm>
          <a:prstGeom prst="straightConnector1">
            <a:avLst/>
          </a:prstGeom>
          <a:noFill/>
          <a:ln cap="flat" cmpd="sng" w="19050">
            <a:solidFill>
              <a:srgbClr val="666666"/>
            </a:solidFill>
            <a:prstDash val="dot"/>
            <a:round/>
            <a:headEnd len="med" w="med" type="none"/>
            <a:tailEnd len="med" w="med" type="none"/>
          </a:ln>
        </p:spPr>
      </p:cxnSp>
      <p:cxnSp>
        <p:nvCxnSpPr>
          <p:cNvPr id="176" name="Google Shape;176;p22"/>
          <p:cNvCxnSpPr/>
          <p:nvPr/>
        </p:nvCxnSpPr>
        <p:spPr>
          <a:xfrm>
            <a:off x="6085650" y="2565429"/>
            <a:ext cx="0" cy="1273500"/>
          </a:xfrm>
          <a:prstGeom prst="straightConnector1">
            <a:avLst/>
          </a:prstGeom>
          <a:noFill/>
          <a:ln cap="flat" cmpd="sng" w="19050">
            <a:solidFill>
              <a:srgbClr val="666666"/>
            </a:solidFill>
            <a:prstDash val="dot"/>
            <a:round/>
            <a:headEnd len="med" w="med" type="none"/>
            <a:tailEnd len="med" w="med" type="none"/>
          </a:ln>
        </p:spPr>
      </p:cxnSp>
      <p:cxnSp>
        <p:nvCxnSpPr>
          <p:cNvPr id="177" name="Google Shape;177;p22"/>
          <p:cNvCxnSpPr/>
          <p:nvPr/>
        </p:nvCxnSpPr>
        <p:spPr>
          <a:xfrm rot="10800000">
            <a:off x="5419900" y="3218929"/>
            <a:ext cx="1293300" cy="0"/>
          </a:xfrm>
          <a:prstGeom prst="straightConnector1">
            <a:avLst/>
          </a:prstGeom>
          <a:noFill/>
          <a:ln cap="flat" cmpd="sng" w="19050">
            <a:solidFill>
              <a:srgbClr val="666666"/>
            </a:solidFill>
            <a:prstDash val="dot"/>
            <a:round/>
            <a:headEnd len="med" w="med" type="none"/>
            <a:tailEnd len="med" w="med" type="none"/>
          </a:ln>
        </p:spPr>
      </p:cxnSp>
      <p:cxnSp>
        <p:nvCxnSpPr>
          <p:cNvPr id="178" name="Google Shape;178;p22"/>
          <p:cNvCxnSpPr/>
          <p:nvPr/>
        </p:nvCxnSpPr>
        <p:spPr>
          <a:xfrm>
            <a:off x="7334467" y="2565429"/>
            <a:ext cx="0" cy="1273500"/>
          </a:xfrm>
          <a:prstGeom prst="straightConnector1">
            <a:avLst/>
          </a:prstGeom>
          <a:noFill/>
          <a:ln cap="flat" cmpd="sng" w="19050">
            <a:solidFill>
              <a:srgbClr val="666666"/>
            </a:solidFill>
            <a:prstDash val="dot"/>
            <a:round/>
            <a:headEnd len="med" w="med" type="none"/>
            <a:tailEnd len="med" w="med" type="none"/>
          </a:ln>
        </p:spPr>
      </p:cxnSp>
      <p:cxnSp>
        <p:nvCxnSpPr>
          <p:cNvPr id="179" name="Google Shape;179;p22"/>
          <p:cNvCxnSpPr/>
          <p:nvPr/>
        </p:nvCxnSpPr>
        <p:spPr>
          <a:xfrm rot="10800000">
            <a:off x="6668717" y="3218929"/>
            <a:ext cx="1293300" cy="0"/>
          </a:xfrm>
          <a:prstGeom prst="straightConnector1">
            <a:avLst/>
          </a:prstGeom>
          <a:noFill/>
          <a:ln cap="flat" cmpd="sng" w="19050">
            <a:solidFill>
              <a:srgbClr val="666666"/>
            </a:solidFill>
            <a:prstDash val="dot"/>
            <a:round/>
            <a:headEnd len="med" w="med" type="none"/>
            <a:tailEnd len="med" w="med" type="none"/>
          </a:ln>
        </p:spPr>
      </p:cxnSp>
      <p:cxnSp>
        <p:nvCxnSpPr>
          <p:cNvPr id="180" name="Google Shape;180;p22"/>
          <p:cNvCxnSpPr/>
          <p:nvPr/>
        </p:nvCxnSpPr>
        <p:spPr>
          <a:xfrm>
            <a:off x="7344339" y="1299646"/>
            <a:ext cx="0" cy="1273500"/>
          </a:xfrm>
          <a:prstGeom prst="straightConnector1">
            <a:avLst/>
          </a:prstGeom>
          <a:noFill/>
          <a:ln cap="flat" cmpd="sng" w="19050">
            <a:solidFill>
              <a:srgbClr val="666666"/>
            </a:solidFill>
            <a:prstDash val="dot"/>
            <a:round/>
            <a:headEnd len="med" w="med" type="none"/>
            <a:tailEnd len="med" w="med" type="none"/>
          </a:ln>
        </p:spPr>
      </p:cxnSp>
      <p:cxnSp>
        <p:nvCxnSpPr>
          <p:cNvPr id="181" name="Google Shape;181;p22"/>
          <p:cNvCxnSpPr/>
          <p:nvPr/>
        </p:nvCxnSpPr>
        <p:spPr>
          <a:xfrm rot="10800000">
            <a:off x="6678589" y="1953146"/>
            <a:ext cx="1293300" cy="0"/>
          </a:xfrm>
          <a:prstGeom prst="straightConnector1">
            <a:avLst/>
          </a:prstGeom>
          <a:noFill/>
          <a:ln cap="flat" cmpd="sng" w="19050">
            <a:solidFill>
              <a:srgbClr val="666666"/>
            </a:solidFill>
            <a:prstDash val="dot"/>
            <a:round/>
            <a:headEnd len="med" w="med" type="none"/>
            <a:tailEnd len="med" w="med" type="none"/>
          </a:ln>
        </p:spPr>
      </p:cxnSp>
      <p:sp>
        <p:nvSpPr>
          <p:cNvPr id="182" name="Google Shape;182;p22"/>
          <p:cNvSpPr/>
          <p:nvPr/>
        </p:nvSpPr>
        <p:spPr>
          <a:xfrm>
            <a:off x="7283134" y="1899069"/>
            <a:ext cx="126000" cy="126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6017351" y="1899069"/>
            <a:ext cx="126000" cy="126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6017351" y="3157759"/>
            <a:ext cx="126000" cy="126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a:off x="7263389" y="3157759"/>
            <a:ext cx="126000" cy="126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3"/>
          <p:cNvSpPr/>
          <p:nvPr/>
        </p:nvSpPr>
        <p:spPr>
          <a:xfrm>
            <a:off x="5428275" y="1520481"/>
            <a:ext cx="2545600" cy="2318950"/>
          </a:xfrm>
          <a:custGeom>
            <a:rect b="b" l="l" r="r" t="t"/>
            <a:pathLst>
              <a:path extrusionOk="0" h="92758" w="101824">
                <a:moveTo>
                  <a:pt x="101824" y="0"/>
                </a:moveTo>
                <a:lnTo>
                  <a:pt x="349" y="35918"/>
                </a:lnTo>
                <a:lnTo>
                  <a:pt x="0" y="92409"/>
                </a:lnTo>
                <a:lnTo>
                  <a:pt x="101475" y="92758"/>
                </a:lnTo>
                <a:close/>
              </a:path>
            </a:pathLst>
          </a:custGeom>
          <a:solidFill>
            <a:srgbClr val="D9EAD3"/>
          </a:solidFill>
          <a:ln>
            <a:noFill/>
          </a:ln>
        </p:spPr>
      </p:sp>
      <p:sp>
        <p:nvSpPr>
          <p:cNvPr id="191" name="Google Shape;191;p23"/>
          <p:cNvSpPr/>
          <p:nvPr/>
        </p:nvSpPr>
        <p:spPr>
          <a:xfrm>
            <a:off x="5428275" y="1293831"/>
            <a:ext cx="2371250" cy="2545600"/>
          </a:xfrm>
          <a:custGeom>
            <a:rect b="b" l="l" r="r" t="t"/>
            <a:pathLst>
              <a:path extrusionOk="0" h="101824" w="94850">
                <a:moveTo>
                  <a:pt x="21620" y="697"/>
                </a:moveTo>
                <a:lnTo>
                  <a:pt x="94850" y="101824"/>
                </a:lnTo>
                <a:lnTo>
                  <a:pt x="349" y="101824"/>
                </a:lnTo>
                <a:lnTo>
                  <a:pt x="0" y="0"/>
                </a:lnTo>
                <a:close/>
              </a:path>
            </a:pathLst>
          </a:custGeom>
          <a:solidFill>
            <a:srgbClr val="D9D2E9"/>
          </a:solidFill>
          <a:ln>
            <a:noFill/>
          </a:ln>
        </p:spPr>
      </p:sp>
      <p:sp>
        <p:nvSpPr>
          <p:cNvPr id="192" name="Google Shape;192;p23"/>
          <p:cNvSpPr/>
          <p:nvPr/>
        </p:nvSpPr>
        <p:spPr>
          <a:xfrm>
            <a:off x="5425200" y="1302556"/>
            <a:ext cx="2540100" cy="25401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txBox="1"/>
          <p:nvPr/>
        </p:nvSpPr>
        <p:spPr>
          <a:xfrm>
            <a:off x="1010995" y="1313597"/>
            <a:ext cx="4193400" cy="168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With 4x multisample anti-aliasing, we record color and depth values at four </a:t>
            </a:r>
            <a:r>
              <a:rPr i="1" lang="en" sz="1200">
                <a:latin typeface="Open Sans Light"/>
                <a:ea typeface="Open Sans Light"/>
                <a:cs typeface="Open Sans Light"/>
                <a:sym typeface="Open Sans Light"/>
              </a:rPr>
              <a:t>carefully selected</a:t>
            </a:r>
            <a:r>
              <a:rPr lang="en" sz="1200">
                <a:latin typeface="Open Sans Light"/>
                <a:ea typeface="Open Sans Light"/>
                <a:cs typeface="Open Sans Light"/>
                <a:sym typeface="Open Sans Light"/>
              </a:rPr>
              <a:t> sample locations within the pixel. Depth is required for sample-level depth testing against incoming fragments.</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Our shader is run only once, and then samples are updated based on coverage.</a:t>
            </a:r>
            <a:endParaRPr sz="1200">
              <a:latin typeface="Open Sans Light"/>
              <a:ea typeface="Open Sans Light"/>
              <a:cs typeface="Open Sans Light"/>
              <a:sym typeface="Open Sans Light"/>
            </a:endParaRPr>
          </a:p>
        </p:txBody>
      </p:sp>
      <p:sp>
        <p:nvSpPr>
          <p:cNvPr id="194" name="Google Shape;194;p23"/>
          <p:cNvSpPr/>
          <p:nvPr/>
        </p:nvSpPr>
        <p:spPr>
          <a:xfrm>
            <a:off x="6938250" y="1525855"/>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a:off x="5947650" y="2211655"/>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a:off x="7243050" y="2745055"/>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a:off x="6328650" y="3430855"/>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a:off x="-348700" y="183075"/>
            <a:ext cx="33651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txBox="1"/>
          <p:nvPr/>
        </p:nvSpPr>
        <p:spPr>
          <a:xfrm>
            <a:off x="174350" y="183075"/>
            <a:ext cx="3016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4x Multisample Anti-aliasing</a:t>
            </a:r>
            <a:endParaRPr b="1">
              <a:solidFill>
                <a:srgbClr val="FFFFFF"/>
              </a:solidFill>
              <a:latin typeface="Open Sans"/>
              <a:ea typeface="Open Sans"/>
              <a:cs typeface="Open Sans"/>
              <a:sym typeface="Open Sans"/>
            </a:endParaRPr>
          </a:p>
        </p:txBody>
      </p:sp>
      <p:sp>
        <p:nvSpPr>
          <p:cNvPr id="200" name="Google Shape;200;p23"/>
          <p:cNvSpPr txBox="1"/>
          <p:nvPr/>
        </p:nvSpPr>
        <p:spPr>
          <a:xfrm>
            <a:off x="1007538" y="2996203"/>
            <a:ext cx="4076700" cy="83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i="1" lang="en" sz="1200">
                <a:latin typeface="Open Sans"/>
                <a:ea typeface="Open Sans"/>
                <a:cs typeface="Open Sans"/>
                <a:sym typeface="Open Sans"/>
              </a:rPr>
              <a:t>Storage cost</a:t>
            </a:r>
            <a:r>
              <a:rPr b="1" lang="en" sz="1200">
                <a:latin typeface="Open Sans"/>
                <a:ea typeface="Open Sans"/>
                <a:cs typeface="Open Sans"/>
                <a:sym typeface="Open Sans"/>
              </a:rPr>
              <a:t>:</a:t>
            </a:r>
            <a:r>
              <a:rPr lang="en" sz="1200">
                <a:latin typeface="Open Sans Light"/>
                <a:ea typeface="Open Sans Light"/>
                <a:cs typeface="Open Sans Light"/>
                <a:sym typeface="Open Sans Light"/>
              </a:rPr>
              <a:t> </a:t>
            </a:r>
            <a:r>
              <a:rPr lang="en" sz="1200">
                <a:solidFill>
                  <a:srgbClr val="CC0000"/>
                </a:solidFill>
                <a:latin typeface="Open Sans Light"/>
                <a:ea typeface="Open Sans Light"/>
                <a:cs typeface="Open Sans Light"/>
                <a:sym typeface="Open Sans Light"/>
              </a:rPr>
              <a:t>72 bytes</a:t>
            </a:r>
            <a:r>
              <a:rPr lang="en" sz="1200">
                <a:latin typeface="Open Sans Light"/>
                <a:ea typeface="Open Sans Light"/>
                <a:cs typeface="Open Sans Light"/>
                <a:sym typeface="Open Sans Light"/>
              </a:rPr>
              <a:t> (4 color, 4 depth)</a:t>
            </a:r>
            <a:endParaRPr sz="1200">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b="1" i="1" lang="en" sz="1200">
                <a:latin typeface="Open Sans"/>
                <a:ea typeface="Open Sans"/>
                <a:cs typeface="Open Sans"/>
                <a:sym typeface="Open Sans"/>
              </a:rPr>
              <a:t>Shader cost</a:t>
            </a:r>
            <a:r>
              <a:rPr b="1" lang="en" sz="1200">
                <a:latin typeface="Open Sans"/>
                <a:ea typeface="Open Sans"/>
                <a:cs typeface="Open Sans"/>
                <a:sym typeface="Open Sans"/>
              </a:rPr>
              <a:t>: </a:t>
            </a:r>
            <a:r>
              <a:rPr lang="en" sz="1200">
                <a:solidFill>
                  <a:srgbClr val="274E13"/>
                </a:solidFill>
                <a:latin typeface="Open Sans Light"/>
                <a:ea typeface="Open Sans Light"/>
                <a:cs typeface="Open Sans Light"/>
                <a:sym typeface="Open Sans Light"/>
              </a:rPr>
              <a:t>1</a:t>
            </a:r>
            <a:r>
              <a:rPr lang="en" sz="1200">
                <a:solidFill>
                  <a:srgbClr val="274E13"/>
                </a:solidFill>
                <a:latin typeface="Open Sans Light"/>
                <a:ea typeface="Open Sans Light"/>
                <a:cs typeface="Open Sans Light"/>
                <a:sym typeface="Open Sans Light"/>
              </a:rPr>
              <a:t>x pixel shader pass</a:t>
            </a:r>
            <a:endParaRPr sz="1200">
              <a:solidFill>
                <a:srgbClr val="274E13"/>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4"/>
          <p:cNvSpPr/>
          <p:nvPr/>
        </p:nvSpPr>
        <p:spPr>
          <a:xfrm>
            <a:off x="5428275" y="1523988"/>
            <a:ext cx="2545600" cy="2318950"/>
          </a:xfrm>
          <a:custGeom>
            <a:rect b="b" l="l" r="r" t="t"/>
            <a:pathLst>
              <a:path extrusionOk="0" h="92758" w="101824">
                <a:moveTo>
                  <a:pt x="101824" y="0"/>
                </a:moveTo>
                <a:lnTo>
                  <a:pt x="349" y="35918"/>
                </a:lnTo>
                <a:lnTo>
                  <a:pt x="0" y="92409"/>
                </a:lnTo>
                <a:lnTo>
                  <a:pt x="101475" y="92758"/>
                </a:lnTo>
                <a:close/>
              </a:path>
            </a:pathLst>
          </a:custGeom>
          <a:solidFill>
            <a:srgbClr val="D9EAD3"/>
          </a:solidFill>
          <a:ln>
            <a:noFill/>
          </a:ln>
        </p:spPr>
      </p:sp>
      <p:sp>
        <p:nvSpPr>
          <p:cNvPr id="206" name="Google Shape;206;p24"/>
          <p:cNvSpPr/>
          <p:nvPr/>
        </p:nvSpPr>
        <p:spPr>
          <a:xfrm>
            <a:off x="5428275" y="1297338"/>
            <a:ext cx="2371250" cy="2545600"/>
          </a:xfrm>
          <a:custGeom>
            <a:rect b="b" l="l" r="r" t="t"/>
            <a:pathLst>
              <a:path extrusionOk="0" h="101824" w="94850">
                <a:moveTo>
                  <a:pt x="21620" y="697"/>
                </a:moveTo>
                <a:lnTo>
                  <a:pt x="94850" y="101824"/>
                </a:lnTo>
                <a:lnTo>
                  <a:pt x="349" y="101824"/>
                </a:lnTo>
                <a:lnTo>
                  <a:pt x="0" y="0"/>
                </a:lnTo>
                <a:close/>
              </a:path>
            </a:pathLst>
          </a:custGeom>
          <a:solidFill>
            <a:srgbClr val="D9D2E9"/>
          </a:solidFill>
          <a:ln>
            <a:noFill/>
          </a:ln>
        </p:spPr>
      </p:sp>
      <p:sp>
        <p:nvSpPr>
          <p:cNvPr id="207" name="Google Shape;207;p24"/>
          <p:cNvSpPr/>
          <p:nvPr/>
        </p:nvSpPr>
        <p:spPr>
          <a:xfrm>
            <a:off x="5425200" y="1306063"/>
            <a:ext cx="2540100" cy="25401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4"/>
          <p:cNvSpPr txBox="1"/>
          <p:nvPr/>
        </p:nvSpPr>
        <p:spPr>
          <a:xfrm>
            <a:off x="610250" y="1264350"/>
            <a:ext cx="4490400" cy="26790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b="1" i="1" lang="en" sz="1000">
                <a:latin typeface="Open Sans"/>
                <a:ea typeface="Open Sans"/>
                <a:cs typeface="Open Sans"/>
                <a:sym typeface="Open Sans"/>
              </a:rPr>
              <a:t>Update phase:</a:t>
            </a:r>
            <a:endParaRPr b="1" i="1" sz="1000">
              <a:latin typeface="Open Sans"/>
              <a:ea typeface="Open Sans"/>
              <a:cs typeface="Open Sans"/>
              <a:sym typeface="Open Sans"/>
            </a:endParaRPr>
          </a:p>
          <a:p>
            <a:pPr indent="0" lvl="0" marL="0" rtl="0" algn="l">
              <a:lnSpc>
                <a:spcPct val="135000"/>
              </a:lnSpc>
              <a:spcBef>
                <a:spcPts val="0"/>
              </a:spcBef>
              <a:spcAft>
                <a:spcPts val="0"/>
              </a:spcAft>
              <a:buNone/>
            </a:pPr>
            <a:r>
              <a:rPr lang="en" sz="1000">
                <a:latin typeface="Consolas"/>
                <a:ea typeface="Consolas"/>
                <a:cs typeface="Consolas"/>
                <a:sym typeface="Consolas"/>
              </a:rPr>
              <a:t>for each triangle that overlaps our pixel:</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for each sub-sample within the pixel:</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if sub-sample is covered by the triangle:</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if triangle depth is &lt; sub-sample depth:</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update sub-sample color to triangle color</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update sub-sample depth to triangle depth</a:t>
            </a:r>
            <a:endParaRPr sz="1000">
              <a:latin typeface="Consolas"/>
              <a:ea typeface="Consolas"/>
              <a:cs typeface="Consolas"/>
              <a:sym typeface="Consolas"/>
            </a:endParaRPr>
          </a:p>
          <a:p>
            <a:pPr indent="0" lvl="0" marL="0" rtl="0" algn="l">
              <a:lnSpc>
                <a:spcPct val="135000"/>
              </a:lnSpc>
              <a:spcBef>
                <a:spcPts val="0"/>
              </a:spcBef>
              <a:spcAft>
                <a:spcPts val="0"/>
              </a:spcAft>
              <a:buNone/>
            </a:pPr>
            <a:r>
              <a:t/>
            </a:r>
            <a:endParaRPr sz="1000">
              <a:latin typeface="Consolas"/>
              <a:ea typeface="Consolas"/>
              <a:cs typeface="Consolas"/>
              <a:sym typeface="Consolas"/>
            </a:endParaRPr>
          </a:p>
          <a:p>
            <a:pPr indent="0" lvl="0" marL="0" rtl="0" algn="l">
              <a:lnSpc>
                <a:spcPct val="135000"/>
              </a:lnSpc>
              <a:spcBef>
                <a:spcPts val="0"/>
              </a:spcBef>
              <a:spcAft>
                <a:spcPts val="0"/>
              </a:spcAft>
              <a:buNone/>
            </a:pPr>
            <a:r>
              <a:rPr b="1" i="1" lang="en" sz="1000">
                <a:solidFill>
                  <a:schemeClr val="dk1"/>
                </a:solidFill>
                <a:latin typeface="Open Sans"/>
                <a:ea typeface="Open Sans"/>
                <a:cs typeface="Open Sans"/>
                <a:sym typeface="Open Sans"/>
              </a:rPr>
              <a:t>Resolve </a:t>
            </a:r>
            <a:r>
              <a:rPr b="1" i="1" lang="en" sz="1000">
                <a:solidFill>
                  <a:schemeClr val="dk1"/>
                </a:solidFill>
                <a:latin typeface="Open Sans"/>
                <a:ea typeface="Open Sans"/>
                <a:cs typeface="Open Sans"/>
                <a:sym typeface="Open Sans"/>
              </a:rPr>
              <a:t>phase:</a:t>
            </a:r>
            <a:endParaRPr b="1" i="1" sz="10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final pixel color = 0</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for each sub-sample within the pixel:</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final pixel color += (sub-sample color) / sub-sample count</a:t>
            </a:r>
            <a:endParaRPr sz="1000">
              <a:latin typeface="Consolas"/>
              <a:ea typeface="Consolas"/>
              <a:cs typeface="Consolas"/>
              <a:sym typeface="Consolas"/>
            </a:endParaRPr>
          </a:p>
        </p:txBody>
      </p:sp>
      <p:sp>
        <p:nvSpPr>
          <p:cNvPr id="209" name="Google Shape;209;p24"/>
          <p:cNvSpPr/>
          <p:nvPr/>
        </p:nvSpPr>
        <p:spPr>
          <a:xfrm>
            <a:off x="6938250" y="1529361"/>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p:nvPr/>
        </p:nvSpPr>
        <p:spPr>
          <a:xfrm>
            <a:off x="5947650" y="2215161"/>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4"/>
          <p:cNvSpPr/>
          <p:nvPr/>
        </p:nvSpPr>
        <p:spPr>
          <a:xfrm>
            <a:off x="7243050" y="2748561"/>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a:off x="6328650" y="3434361"/>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4"/>
          <p:cNvSpPr/>
          <p:nvPr/>
        </p:nvSpPr>
        <p:spPr>
          <a:xfrm>
            <a:off x="-348700" y="183075"/>
            <a:ext cx="33651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txBox="1"/>
          <p:nvPr/>
        </p:nvSpPr>
        <p:spPr>
          <a:xfrm>
            <a:off x="174350" y="183075"/>
            <a:ext cx="3016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4x Multisample Anti-aliasing</a:t>
            </a:r>
            <a:endParaRPr b="1">
              <a:solidFill>
                <a:srgbClr val="FFFF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5"/>
          <p:cNvSpPr/>
          <p:nvPr/>
        </p:nvSpPr>
        <p:spPr>
          <a:xfrm>
            <a:off x="5428275" y="1523988"/>
            <a:ext cx="2545600" cy="2318950"/>
          </a:xfrm>
          <a:custGeom>
            <a:rect b="b" l="l" r="r" t="t"/>
            <a:pathLst>
              <a:path extrusionOk="0" h="92758" w="101824">
                <a:moveTo>
                  <a:pt x="101824" y="0"/>
                </a:moveTo>
                <a:lnTo>
                  <a:pt x="349" y="35918"/>
                </a:lnTo>
                <a:lnTo>
                  <a:pt x="0" y="92409"/>
                </a:lnTo>
                <a:lnTo>
                  <a:pt x="101475" y="92758"/>
                </a:lnTo>
                <a:close/>
              </a:path>
            </a:pathLst>
          </a:custGeom>
          <a:solidFill>
            <a:srgbClr val="D9EAD3"/>
          </a:solidFill>
          <a:ln>
            <a:noFill/>
          </a:ln>
        </p:spPr>
      </p:sp>
      <p:sp>
        <p:nvSpPr>
          <p:cNvPr id="220" name="Google Shape;220;p25"/>
          <p:cNvSpPr/>
          <p:nvPr/>
        </p:nvSpPr>
        <p:spPr>
          <a:xfrm>
            <a:off x="5428275" y="1297338"/>
            <a:ext cx="2371250" cy="2545600"/>
          </a:xfrm>
          <a:custGeom>
            <a:rect b="b" l="l" r="r" t="t"/>
            <a:pathLst>
              <a:path extrusionOk="0" h="101824" w="94850">
                <a:moveTo>
                  <a:pt x="21620" y="697"/>
                </a:moveTo>
                <a:lnTo>
                  <a:pt x="94850" y="101824"/>
                </a:lnTo>
                <a:lnTo>
                  <a:pt x="349" y="101824"/>
                </a:lnTo>
                <a:lnTo>
                  <a:pt x="0" y="0"/>
                </a:lnTo>
                <a:close/>
              </a:path>
            </a:pathLst>
          </a:custGeom>
          <a:solidFill>
            <a:srgbClr val="D9D2E9"/>
          </a:solidFill>
          <a:ln>
            <a:noFill/>
          </a:ln>
        </p:spPr>
      </p:sp>
      <p:sp>
        <p:nvSpPr>
          <p:cNvPr id="221" name="Google Shape;221;p25"/>
          <p:cNvSpPr/>
          <p:nvPr/>
        </p:nvSpPr>
        <p:spPr>
          <a:xfrm>
            <a:off x="5425200" y="1306063"/>
            <a:ext cx="2540100" cy="25401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txBox="1"/>
          <p:nvPr/>
        </p:nvSpPr>
        <p:spPr>
          <a:xfrm>
            <a:off x="610250" y="1180532"/>
            <a:ext cx="4193400" cy="209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With dynamic coverage anti-aliasing, </a:t>
            </a:r>
            <a:r>
              <a:rPr b="1" i="1" lang="en" sz="1200">
                <a:latin typeface="Open Sans"/>
                <a:ea typeface="Open Sans"/>
                <a:cs typeface="Open Sans"/>
                <a:sym typeface="Open Sans"/>
              </a:rPr>
              <a:t>we maintain two color and two depth values that indicate the two fragments that most contribute to the final pixel value</a:t>
            </a:r>
            <a:r>
              <a:rPr lang="en" sz="1200">
                <a:latin typeface="Open Sans Light"/>
                <a:ea typeface="Open Sans Light"/>
                <a:cs typeface="Open Sans Light"/>
                <a:sym typeface="Open Sans Light"/>
              </a:rPr>
              <a:t>. </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We also record two 16 bit coverage masks that indicate the percent of coverage for each sample.</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Similar to multisample antialiasing, our shader is run only once, and then samples are updated based on coverage.</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1200">
              <a:latin typeface="Open Sans Light"/>
              <a:ea typeface="Open Sans Light"/>
              <a:cs typeface="Open Sans Light"/>
              <a:sym typeface="Open Sans Light"/>
            </a:endParaRPr>
          </a:p>
        </p:txBody>
      </p:sp>
      <p:sp>
        <p:nvSpPr>
          <p:cNvPr id="223" name="Google Shape;223;p25"/>
          <p:cNvSpPr/>
          <p:nvPr/>
        </p:nvSpPr>
        <p:spPr>
          <a:xfrm>
            <a:off x="5650268" y="15588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a:off x="6329142" y="15588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6945110" y="15588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7561090" y="15588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348700" y="183075"/>
            <a:ext cx="36855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txBox="1"/>
          <p:nvPr/>
        </p:nvSpPr>
        <p:spPr>
          <a:xfrm>
            <a:off x="174350" y="183075"/>
            <a:ext cx="3016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Dynamic Coverage Anti-aliasing</a:t>
            </a:r>
            <a:endParaRPr b="1">
              <a:solidFill>
                <a:srgbClr val="FFFFFF"/>
              </a:solidFill>
              <a:latin typeface="Open Sans"/>
              <a:ea typeface="Open Sans"/>
              <a:cs typeface="Open Sans"/>
              <a:sym typeface="Open Sans"/>
            </a:endParaRPr>
          </a:p>
        </p:txBody>
      </p:sp>
      <p:sp>
        <p:nvSpPr>
          <p:cNvPr id="229" name="Google Shape;229;p25"/>
          <p:cNvSpPr/>
          <p:nvPr/>
        </p:nvSpPr>
        <p:spPr>
          <a:xfrm>
            <a:off x="5650268" y="21684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5"/>
          <p:cNvSpPr/>
          <p:nvPr/>
        </p:nvSpPr>
        <p:spPr>
          <a:xfrm>
            <a:off x="6329142" y="21684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6945110" y="21684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p:nvPr/>
        </p:nvSpPr>
        <p:spPr>
          <a:xfrm>
            <a:off x="7561090" y="21684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5"/>
          <p:cNvSpPr/>
          <p:nvPr/>
        </p:nvSpPr>
        <p:spPr>
          <a:xfrm>
            <a:off x="5650268" y="27780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6329142" y="27780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a:off x="6945110" y="27780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a:off x="7561090" y="27780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a:off x="5650268" y="34638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p:cNvSpPr/>
          <p:nvPr/>
        </p:nvSpPr>
        <p:spPr>
          <a:xfrm>
            <a:off x="6329142" y="34638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p:nvPr/>
        </p:nvSpPr>
        <p:spPr>
          <a:xfrm>
            <a:off x="6945110" y="34638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
          <p:cNvSpPr/>
          <p:nvPr/>
        </p:nvSpPr>
        <p:spPr>
          <a:xfrm>
            <a:off x="7561090" y="3463882"/>
            <a:ext cx="165600" cy="1656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txBox="1"/>
          <p:nvPr/>
        </p:nvSpPr>
        <p:spPr>
          <a:xfrm>
            <a:off x="599700" y="3261103"/>
            <a:ext cx="4076700" cy="83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i="1" lang="en" sz="1200">
                <a:latin typeface="Open Sans"/>
                <a:ea typeface="Open Sans"/>
                <a:cs typeface="Open Sans"/>
                <a:sym typeface="Open Sans"/>
              </a:rPr>
              <a:t>Storage cost</a:t>
            </a:r>
            <a:r>
              <a:rPr b="1" lang="en" sz="1200">
                <a:latin typeface="Open Sans"/>
                <a:ea typeface="Open Sans"/>
                <a:cs typeface="Open Sans"/>
                <a:sym typeface="Open Sans"/>
              </a:rPr>
              <a:t>:</a:t>
            </a:r>
            <a:r>
              <a:rPr lang="en" sz="1200">
                <a:latin typeface="Open Sans Light"/>
                <a:ea typeface="Open Sans Light"/>
                <a:cs typeface="Open Sans Light"/>
                <a:sym typeface="Open Sans Light"/>
              </a:rPr>
              <a:t> </a:t>
            </a:r>
            <a:r>
              <a:rPr lang="en" sz="1200">
                <a:solidFill>
                  <a:srgbClr val="274E13"/>
                </a:solidFill>
                <a:latin typeface="Open Sans Light"/>
                <a:ea typeface="Open Sans Light"/>
                <a:cs typeface="Open Sans Light"/>
                <a:sym typeface="Open Sans Light"/>
              </a:rPr>
              <a:t>40</a:t>
            </a:r>
            <a:r>
              <a:rPr lang="en" sz="1200">
                <a:solidFill>
                  <a:srgbClr val="274E13"/>
                </a:solidFill>
                <a:latin typeface="Open Sans Light"/>
                <a:ea typeface="Open Sans Light"/>
                <a:cs typeface="Open Sans Light"/>
                <a:sym typeface="Open Sans Light"/>
              </a:rPr>
              <a:t> bytes</a:t>
            </a:r>
            <a:r>
              <a:rPr lang="en" sz="1200">
                <a:latin typeface="Open Sans Light"/>
                <a:ea typeface="Open Sans Light"/>
                <a:cs typeface="Open Sans Light"/>
                <a:sym typeface="Open Sans Light"/>
              </a:rPr>
              <a:t> (2 color, 2 depth, 2 masks)</a:t>
            </a:r>
            <a:endParaRPr sz="1200">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b="1" i="1" lang="en" sz="1200">
                <a:latin typeface="Open Sans"/>
                <a:ea typeface="Open Sans"/>
                <a:cs typeface="Open Sans"/>
                <a:sym typeface="Open Sans"/>
              </a:rPr>
              <a:t>Shader cost</a:t>
            </a:r>
            <a:r>
              <a:rPr b="1" lang="en" sz="1200">
                <a:latin typeface="Open Sans"/>
                <a:ea typeface="Open Sans"/>
                <a:cs typeface="Open Sans"/>
                <a:sym typeface="Open Sans"/>
              </a:rPr>
              <a:t>: </a:t>
            </a:r>
            <a:r>
              <a:rPr lang="en" sz="1200">
                <a:solidFill>
                  <a:srgbClr val="274E13"/>
                </a:solidFill>
                <a:latin typeface="Open Sans Light"/>
                <a:ea typeface="Open Sans Light"/>
                <a:cs typeface="Open Sans Light"/>
                <a:sym typeface="Open Sans Light"/>
              </a:rPr>
              <a:t>1x pixel shader pass</a:t>
            </a:r>
            <a:endParaRPr sz="1200">
              <a:solidFill>
                <a:srgbClr val="274E13"/>
              </a:solidFill>
              <a:latin typeface="Open Sans Light"/>
              <a:ea typeface="Open Sans Light"/>
              <a:cs typeface="Open Sans Light"/>
              <a:sym typeface="Open Sans Light"/>
            </a:endParaRPr>
          </a:p>
        </p:txBody>
      </p:sp>
      <p:sp>
        <p:nvSpPr>
          <p:cNvPr id="242" name="Google Shape;242;p25"/>
          <p:cNvSpPr txBox="1"/>
          <p:nvPr/>
        </p:nvSpPr>
        <p:spPr>
          <a:xfrm>
            <a:off x="5419850" y="3951725"/>
            <a:ext cx="2636100" cy="59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Open Sans Light"/>
                <a:ea typeface="Open Sans Light"/>
                <a:cs typeface="Open Sans Light"/>
                <a:sym typeface="Open Sans Light"/>
              </a:rPr>
              <a:t>Note that in practice sample locations are carefully (not evenly) distributed</a:t>
            </a:r>
            <a:endParaRPr sz="1100">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6"/>
          <p:cNvSpPr/>
          <p:nvPr/>
        </p:nvSpPr>
        <p:spPr>
          <a:xfrm>
            <a:off x="-348700" y="183075"/>
            <a:ext cx="36855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6"/>
          <p:cNvSpPr txBox="1"/>
          <p:nvPr/>
        </p:nvSpPr>
        <p:spPr>
          <a:xfrm>
            <a:off x="174350" y="183075"/>
            <a:ext cx="3016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Dynamic Coverage Anti-aliasing</a:t>
            </a:r>
            <a:endParaRPr b="1">
              <a:solidFill>
                <a:srgbClr val="FFFFFF"/>
              </a:solidFill>
              <a:latin typeface="Open Sans"/>
              <a:ea typeface="Open Sans"/>
              <a:cs typeface="Open Sans"/>
              <a:sym typeface="Open Sans"/>
            </a:endParaRPr>
          </a:p>
        </p:txBody>
      </p:sp>
      <p:sp>
        <p:nvSpPr>
          <p:cNvPr id="249" name="Google Shape;249;p26"/>
          <p:cNvSpPr txBox="1"/>
          <p:nvPr/>
        </p:nvSpPr>
        <p:spPr>
          <a:xfrm>
            <a:off x="266550" y="713586"/>
            <a:ext cx="3889800" cy="24612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b="1" i="1" lang="en" sz="1000">
                <a:latin typeface="Open Sans"/>
                <a:ea typeface="Open Sans"/>
                <a:cs typeface="Open Sans"/>
                <a:sym typeface="Open Sans"/>
              </a:rPr>
              <a:t>Update phase:</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for each triangle that overlaps our pixel:</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IM = 0</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for each coverage sample within the pixel:</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if coverage sample is covered by the triangle:</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a:t>
            </a:r>
            <a:r>
              <a:rPr lang="en" sz="1000">
                <a:solidFill>
                  <a:schemeClr val="dk1"/>
                </a:solidFill>
                <a:latin typeface="Consolas"/>
                <a:ea typeface="Consolas"/>
                <a:cs typeface="Consolas"/>
                <a:sym typeface="Consolas"/>
              </a:rPr>
              <a:t>set IM[coverage sample index] = 1</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if ID is &lt; SD0 or ID is &lt; SD1:</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a:t>
            </a:r>
            <a:r>
              <a:rPr lang="en" sz="1000">
                <a:solidFill>
                  <a:schemeClr val="dk1"/>
                </a:solidFill>
                <a:latin typeface="Consolas"/>
                <a:ea typeface="Consolas"/>
                <a:cs typeface="Consolas"/>
                <a:sym typeface="Consolas"/>
              </a:rPr>
              <a:t>if SD0 &lt; SD1:</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Clr>
                <a:schemeClr val="dk1"/>
              </a:buClr>
              <a:buSzPts val="1100"/>
              <a:buFont typeface="Arial"/>
              <a:buNone/>
            </a:pPr>
            <a:r>
              <a:rPr lang="en" sz="1000">
                <a:solidFill>
                  <a:schemeClr val="dk1"/>
                </a:solidFill>
                <a:latin typeface="Consolas"/>
                <a:ea typeface="Consolas"/>
                <a:cs typeface="Consolas"/>
                <a:sym typeface="Consolas"/>
              </a:rPr>
              <a:t>      SC1 = IC, SD1 = ID, SM1 = IM</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Clr>
                <a:schemeClr val="dk1"/>
              </a:buClr>
              <a:buSzPts val="1100"/>
              <a:buFont typeface="Arial"/>
              <a:buNone/>
            </a:pPr>
            <a:r>
              <a:rPr lang="en" sz="1000">
                <a:solidFill>
                  <a:schemeClr val="dk1"/>
                </a:solidFill>
                <a:latin typeface="Consolas"/>
                <a:ea typeface="Consolas"/>
                <a:cs typeface="Consolas"/>
                <a:sym typeface="Consolas"/>
              </a:rPr>
              <a:t>    else:</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Clr>
                <a:schemeClr val="dk1"/>
              </a:buClr>
              <a:buSzPts val="1100"/>
              <a:buFont typeface="Arial"/>
              <a:buNone/>
            </a:pPr>
            <a:r>
              <a:rPr lang="en" sz="1000">
                <a:solidFill>
                  <a:schemeClr val="dk1"/>
                </a:solidFill>
                <a:latin typeface="Consolas"/>
                <a:ea typeface="Consolas"/>
                <a:cs typeface="Consolas"/>
                <a:sym typeface="Consolas"/>
              </a:rPr>
              <a:t>      SC0 = IC, SD0 = ID, M0 = IM </a:t>
            </a:r>
            <a:endParaRPr sz="1000">
              <a:solidFill>
                <a:schemeClr val="dk1"/>
              </a:solidFill>
              <a:latin typeface="Consolas"/>
              <a:ea typeface="Consolas"/>
              <a:cs typeface="Consolas"/>
              <a:sym typeface="Consolas"/>
            </a:endParaRPr>
          </a:p>
        </p:txBody>
      </p:sp>
      <p:sp>
        <p:nvSpPr>
          <p:cNvPr id="250" name="Google Shape;250;p26"/>
          <p:cNvSpPr txBox="1"/>
          <p:nvPr/>
        </p:nvSpPr>
        <p:spPr>
          <a:xfrm>
            <a:off x="4363575" y="830811"/>
            <a:ext cx="4610400" cy="2157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chemeClr val="dk1"/>
                </a:solidFill>
                <a:latin typeface="Open Sans Light"/>
                <a:ea typeface="Open Sans Light"/>
                <a:cs typeface="Open Sans Light"/>
                <a:sym typeface="Open Sans Light"/>
              </a:rPr>
              <a:t>For each pixel we maintain the following storage. At the start of the frame all masks are initialized to 0xFFFF, colors to clear color, depth to DEPTH_MAX.</a:t>
            </a:r>
            <a:endParaRPr sz="10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chemeClr val="dk1"/>
                </a:solidFill>
                <a:latin typeface="Consolas"/>
                <a:ea typeface="Consolas"/>
                <a:cs typeface="Consolas"/>
                <a:sym typeface="Consolas"/>
              </a:rPr>
              <a:t>SC0 = sample 0 color,  </a:t>
            </a:r>
            <a:r>
              <a:rPr lang="en" sz="1000">
                <a:solidFill>
                  <a:schemeClr val="dk1"/>
                </a:solidFill>
                <a:latin typeface="Consolas"/>
                <a:ea typeface="Consolas"/>
                <a:cs typeface="Consolas"/>
                <a:sym typeface="Consolas"/>
              </a:rPr>
              <a:t>SC1 = sample 1 color</a:t>
            </a:r>
            <a:endParaRPr sz="1000">
              <a:solidFill>
                <a:schemeClr val="dk1"/>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chemeClr val="dk1"/>
                </a:solidFill>
                <a:latin typeface="Consolas"/>
                <a:ea typeface="Consolas"/>
                <a:cs typeface="Consolas"/>
                <a:sym typeface="Consolas"/>
              </a:rPr>
              <a:t>SD0 = sample 0 depth,  </a:t>
            </a:r>
            <a:r>
              <a:rPr lang="en" sz="1000">
                <a:solidFill>
                  <a:schemeClr val="dk1"/>
                </a:solidFill>
                <a:latin typeface="Consolas"/>
                <a:ea typeface="Consolas"/>
                <a:cs typeface="Consolas"/>
                <a:sym typeface="Consolas"/>
              </a:rPr>
              <a:t>SD1 = sample 1 depth</a:t>
            </a:r>
            <a:endParaRPr sz="1000">
              <a:solidFill>
                <a:schemeClr val="dk1"/>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chemeClr val="dk1"/>
                </a:solidFill>
                <a:latin typeface="Consolas"/>
                <a:ea typeface="Consolas"/>
                <a:cs typeface="Consolas"/>
                <a:sym typeface="Consolas"/>
              </a:rPr>
              <a:t>SM0 = sample 0 mask,   </a:t>
            </a:r>
            <a:r>
              <a:rPr lang="en" sz="1000">
                <a:solidFill>
                  <a:schemeClr val="dk1"/>
                </a:solidFill>
                <a:latin typeface="Consolas"/>
                <a:ea typeface="Consolas"/>
                <a:cs typeface="Consolas"/>
                <a:sym typeface="Consolas"/>
              </a:rPr>
              <a:t>SM1 = sample 1 mask</a:t>
            </a:r>
            <a:endParaRPr b="1" i="1" sz="10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chemeClr val="dk1"/>
                </a:solidFill>
                <a:latin typeface="Open Sans Light"/>
                <a:ea typeface="Open Sans Light"/>
                <a:cs typeface="Open Sans Light"/>
                <a:sym typeface="Open Sans Light"/>
              </a:rPr>
              <a:t>When writing shaded fragments to our buffers we also define:</a:t>
            </a:r>
            <a:endParaRPr sz="10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chemeClr val="dk1"/>
                </a:solidFill>
                <a:latin typeface="Consolas"/>
                <a:ea typeface="Consolas"/>
                <a:cs typeface="Consolas"/>
                <a:sym typeface="Consolas"/>
              </a:rPr>
              <a:t>IC = incoming color, ID = incoming depth, IM = incoming mask</a:t>
            </a:r>
            <a:endParaRPr/>
          </a:p>
        </p:txBody>
      </p:sp>
      <p:sp>
        <p:nvSpPr>
          <p:cNvPr id="251" name="Google Shape;251;p26"/>
          <p:cNvSpPr txBox="1"/>
          <p:nvPr/>
        </p:nvSpPr>
        <p:spPr>
          <a:xfrm>
            <a:off x="4363575" y="3492484"/>
            <a:ext cx="3953400" cy="1077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chemeClr val="dk1"/>
                </a:solidFill>
                <a:latin typeface="Open Sans Light"/>
                <a:ea typeface="Open Sans Light"/>
                <a:cs typeface="Open Sans Light"/>
                <a:sym typeface="Open Sans Light"/>
              </a:rPr>
              <a:t>At the end of our frame we resolve our samples with:</a:t>
            </a:r>
            <a:endParaRPr sz="10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chemeClr val="dk1"/>
                </a:solidFill>
                <a:latin typeface="Consolas"/>
                <a:ea typeface="Consolas"/>
                <a:cs typeface="Consolas"/>
                <a:sym typeface="Consolas"/>
              </a:rPr>
              <a:t>TCC = number of unique bits set across SM0 and SM1</a:t>
            </a:r>
            <a:endParaRPr sz="1000">
              <a:solidFill>
                <a:schemeClr val="dk1"/>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chemeClr val="dk1"/>
                </a:solidFill>
                <a:latin typeface="Consolas"/>
                <a:ea typeface="Consolas"/>
                <a:cs typeface="Consolas"/>
                <a:sym typeface="Consolas"/>
              </a:rPr>
              <a:t>SMC0 = count of bits set in SM0</a:t>
            </a:r>
            <a:endParaRPr sz="1000">
              <a:solidFill>
                <a:schemeClr val="dk1"/>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chemeClr val="dk1"/>
                </a:solidFill>
                <a:latin typeface="Consolas"/>
                <a:ea typeface="Consolas"/>
                <a:cs typeface="Consolas"/>
                <a:sym typeface="Consolas"/>
              </a:rPr>
              <a:t>SMC1 = count of bits set in SM1</a:t>
            </a:r>
            <a:endParaRPr/>
          </a:p>
        </p:txBody>
      </p:sp>
      <p:cxnSp>
        <p:nvCxnSpPr>
          <p:cNvPr id="252" name="Google Shape;252;p26"/>
          <p:cNvCxnSpPr/>
          <p:nvPr/>
        </p:nvCxnSpPr>
        <p:spPr>
          <a:xfrm>
            <a:off x="9875" y="3224116"/>
            <a:ext cx="9161400" cy="0"/>
          </a:xfrm>
          <a:prstGeom prst="straightConnector1">
            <a:avLst/>
          </a:prstGeom>
          <a:noFill/>
          <a:ln cap="flat" cmpd="sng" w="9525">
            <a:solidFill>
              <a:srgbClr val="CCCCCC"/>
            </a:solidFill>
            <a:prstDash val="solid"/>
            <a:round/>
            <a:headEnd len="med" w="med" type="none"/>
            <a:tailEnd len="med" w="med" type="none"/>
          </a:ln>
        </p:spPr>
      </p:cxnSp>
      <p:sp>
        <p:nvSpPr>
          <p:cNvPr id="253" name="Google Shape;253;p26"/>
          <p:cNvSpPr txBox="1"/>
          <p:nvPr/>
        </p:nvSpPr>
        <p:spPr>
          <a:xfrm>
            <a:off x="268100" y="3313311"/>
            <a:ext cx="4363500" cy="17031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b="1" i="1" lang="en" sz="1000">
                <a:solidFill>
                  <a:schemeClr val="dk1"/>
                </a:solidFill>
                <a:latin typeface="Open Sans"/>
                <a:ea typeface="Open Sans"/>
                <a:cs typeface="Open Sans"/>
                <a:sym typeface="Open Sans"/>
              </a:rPr>
              <a:t>Resolve phase:</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if SD0 &lt; SD1:</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output color = </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(SC0 * SMC0 + SC1 * (SM1 &amp; ~SM0)) / TCC</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else:</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output color = </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(SC1 * SMC1 + SC0 * (SM0 &amp; ~SM1)) / TCC</a:t>
            </a:r>
            <a:endParaRPr sz="1000">
              <a:solidFill>
                <a:schemeClr val="dk1"/>
              </a:solidFill>
              <a:latin typeface="Consolas"/>
              <a:ea typeface="Consolas"/>
              <a:cs typeface="Consolas"/>
              <a:sym typeface="Consola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27"/>
          <p:cNvSpPr/>
          <p:nvPr/>
        </p:nvSpPr>
        <p:spPr>
          <a:xfrm>
            <a:off x="-348700" y="183075"/>
            <a:ext cx="36855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txBox="1"/>
          <p:nvPr/>
        </p:nvSpPr>
        <p:spPr>
          <a:xfrm>
            <a:off x="174350" y="183075"/>
            <a:ext cx="3016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Dynamic Coverage Anti-aliasing</a:t>
            </a:r>
            <a:endParaRPr b="1">
              <a:solidFill>
                <a:srgbClr val="FFFFFF"/>
              </a:solidFill>
              <a:latin typeface="Open Sans"/>
              <a:ea typeface="Open Sans"/>
              <a:cs typeface="Open Sans"/>
              <a:sym typeface="Open Sans"/>
            </a:endParaRPr>
          </a:p>
        </p:txBody>
      </p:sp>
      <p:sp>
        <p:nvSpPr>
          <p:cNvPr id="260" name="Google Shape;260;p27"/>
          <p:cNvSpPr txBox="1"/>
          <p:nvPr/>
        </p:nvSpPr>
        <p:spPr>
          <a:xfrm>
            <a:off x="266550" y="713586"/>
            <a:ext cx="3889800" cy="24612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b="1" i="1" lang="en" sz="1000">
                <a:latin typeface="Open Sans"/>
                <a:ea typeface="Open Sans"/>
                <a:cs typeface="Open Sans"/>
                <a:sym typeface="Open Sans"/>
              </a:rPr>
              <a:t>Update phase:</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for each triangle that overlaps our pixel:</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IM = 0</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for each coverage sample within the pixel:</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if coverage sample is covered by the triangle:</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a:t>
            </a:r>
            <a:r>
              <a:rPr lang="en" sz="1000">
                <a:solidFill>
                  <a:schemeClr val="dk1"/>
                </a:solidFill>
                <a:latin typeface="Consolas"/>
                <a:ea typeface="Consolas"/>
                <a:cs typeface="Consolas"/>
                <a:sym typeface="Consolas"/>
              </a:rPr>
              <a:t>set IM[coverage sample index] = 1</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if ID is &lt; SD0 or ID is &lt; SD1:</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a:t>
            </a:r>
            <a:r>
              <a:rPr lang="en" sz="1000">
                <a:solidFill>
                  <a:schemeClr val="dk1"/>
                </a:solidFill>
                <a:latin typeface="Consolas"/>
                <a:ea typeface="Consolas"/>
                <a:cs typeface="Consolas"/>
                <a:sym typeface="Consolas"/>
              </a:rPr>
              <a:t>if SD0 &lt; SD1:</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SC1 = IC, SD1 = ID, SM1 = IM</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else:</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SC0 = IC, SD0 = ID, M0 = IM </a:t>
            </a:r>
            <a:endParaRPr sz="1000">
              <a:solidFill>
                <a:schemeClr val="dk1"/>
              </a:solidFill>
              <a:latin typeface="Consolas"/>
              <a:ea typeface="Consolas"/>
              <a:cs typeface="Consolas"/>
              <a:sym typeface="Consolas"/>
            </a:endParaRPr>
          </a:p>
        </p:txBody>
      </p:sp>
      <p:sp>
        <p:nvSpPr>
          <p:cNvPr id="261" name="Google Shape;261;p27"/>
          <p:cNvSpPr txBox="1"/>
          <p:nvPr/>
        </p:nvSpPr>
        <p:spPr>
          <a:xfrm>
            <a:off x="4363575" y="830811"/>
            <a:ext cx="4610400" cy="2157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B7B7B7"/>
                </a:solidFill>
                <a:latin typeface="Open Sans Light"/>
                <a:ea typeface="Open Sans Light"/>
                <a:cs typeface="Open Sans Light"/>
                <a:sym typeface="Open Sans Light"/>
              </a:rPr>
              <a:t>For each pixel we maintain the following storage. At the start of the frame all masks are initialized to 0xFFFF, colors to clear color, depth to DEPTH_MAX.</a:t>
            </a:r>
            <a:endParaRPr sz="1000">
              <a:solidFill>
                <a:srgbClr val="B7B7B7"/>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SC0 = sample 0 color,  SC1 = sample 1 color</a:t>
            </a:r>
            <a:endParaRPr sz="1000">
              <a:solidFill>
                <a:srgbClr val="B7B7B7"/>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SD0 = sample 0 depth,  SD1 = sample 1 depth</a:t>
            </a:r>
            <a:endParaRPr sz="1000">
              <a:solidFill>
                <a:srgbClr val="B7B7B7"/>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SM0 = sample 0 mask,   SM1 = sample 1 mask</a:t>
            </a:r>
            <a:endParaRPr b="1" i="1" sz="1000">
              <a:solidFill>
                <a:srgbClr val="B7B7B7"/>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rgbClr val="B7B7B7"/>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rgbClr val="B7B7B7"/>
                </a:solidFill>
                <a:latin typeface="Open Sans Light"/>
                <a:ea typeface="Open Sans Light"/>
                <a:cs typeface="Open Sans Light"/>
                <a:sym typeface="Open Sans Light"/>
              </a:rPr>
              <a:t>When writing shaded fragments to our buffers we also define:</a:t>
            </a:r>
            <a:endParaRPr sz="1000">
              <a:solidFill>
                <a:srgbClr val="B7B7B7"/>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IC = incoming color, ID = incoming depth, IM = incoming mask</a:t>
            </a:r>
            <a:endParaRPr>
              <a:solidFill>
                <a:srgbClr val="B7B7B7"/>
              </a:solidFill>
            </a:endParaRPr>
          </a:p>
        </p:txBody>
      </p:sp>
      <p:sp>
        <p:nvSpPr>
          <p:cNvPr id="262" name="Google Shape;262;p27"/>
          <p:cNvSpPr txBox="1"/>
          <p:nvPr/>
        </p:nvSpPr>
        <p:spPr>
          <a:xfrm>
            <a:off x="4363575" y="3492484"/>
            <a:ext cx="3953400" cy="1077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B7B7B7"/>
                </a:solidFill>
                <a:latin typeface="Open Sans Light"/>
                <a:ea typeface="Open Sans Light"/>
                <a:cs typeface="Open Sans Light"/>
                <a:sym typeface="Open Sans Light"/>
              </a:rPr>
              <a:t>At the end of our frame we resolve our samples with:</a:t>
            </a:r>
            <a:endParaRPr sz="1000">
              <a:solidFill>
                <a:srgbClr val="B7B7B7"/>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TCC = number of unique bits set across SM0 and SM1</a:t>
            </a:r>
            <a:endParaRPr sz="1000">
              <a:solidFill>
                <a:srgbClr val="B7B7B7"/>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SMC0 = count of bits set in SM0</a:t>
            </a:r>
            <a:endParaRPr sz="1000">
              <a:solidFill>
                <a:srgbClr val="B7B7B7"/>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SMC1 = count of bits set in SM1</a:t>
            </a:r>
            <a:endParaRPr>
              <a:solidFill>
                <a:srgbClr val="B7B7B7"/>
              </a:solidFill>
            </a:endParaRPr>
          </a:p>
        </p:txBody>
      </p:sp>
      <p:cxnSp>
        <p:nvCxnSpPr>
          <p:cNvPr id="263" name="Google Shape;263;p27"/>
          <p:cNvCxnSpPr/>
          <p:nvPr/>
        </p:nvCxnSpPr>
        <p:spPr>
          <a:xfrm>
            <a:off x="9875" y="3224116"/>
            <a:ext cx="9161400" cy="0"/>
          </a:xfrm>
          <a:prstGeom prst="straightConnector1">
            <a:avLst/>
          </a:prstGeom>
          <a:noFill/>
          <a:ln cap="flat" cmpd="sng" w="9525">
            <a:solidFill>
              <a:srgbClr val="CCCCCC"/>
            </a:solidFill>
            <a:prstDash val="solid"/>
            <a:round/>
            <a:headEnd len="med" w="med" type="none"/>
            <a:tailEnd len="med" w="med" type="none"/>
          </a:ln>
        </p:spPr>
      </p:cxnSp>
      <p:sp>
        <p:nvSpPr>
          <p:cNvPr id="264" name="Google Shape;264;p27"/>
          <p:cNvSpPr txBox="1"/>
          <p:nvPr/>
        </p:nvSpPr>
        <p:spPr>
          <a:xfrm>
            <a:off x="268100" y="3313311"/>
            <a:ext cx="4363500" cy="17031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b="1" i="1" lang="en" sz="1000">
                <a:solidFill>
                  <a:schemeClr val="dk1"/>
                </a:solidFill>
                <a:latin typeface="Open Sans"/>
                <a:ea typeface="Open Sans"/>
                <a:cs typeface="Open Sans"/>
                <a:sym typeface="Open Sans"/>
              </a:rPr>
              <a:t>Resolve phase:</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if SD0 &lt; SD1:</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output color = </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(SC0 * SMC0 + SC1 * (SM1 &amp; ~SM0)) / TCC</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else:</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output color = </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(SC1 * SMC1 + SC0 * (SM0 &amp; ~SM1)) / TCC</a:t>
            </a:r>
            <a:endParaRPr sz="1000">
              <a:solidFill>
                <a:schemeClr val="dk1"/>
              </a:solidFill>
              <a:latin typeface="Consolas"/>
              <a:ea typeface="Consolas"/>
              <a:cs typeface="Consolas"/>
              <a:sym typeface="Consolas"/>
            </a:endParaRPr>
          </a:p>
        </p:txBody>
      </p:sp>
      <p:sp>
        <p:nvSpPr>
          <p:cNvPr id="265" name="Google Shape;265;p27"/>
          <p:cNvSpPr/>
          <p:nvPr/>
        </p:nvSpPr>
        <p:spPr>
          <a:xfrm>
            <a:off x="4343725" y="1980186"/>
            <a:ext cx="3953400" cy="1259700"/>
          </a:xfrm>
          <a:prstGeom prst="rect">
            <a:avLst/>
          </a:prstGeom>
          <a:solidFill>
            <a:srgbClr val="FFFFFF"/>
          </a:solid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7"/>
          <p:cNvSpPr/>
          <p:nvPr/>
        </p:nvSpPr>
        <p:spPr>
          <a:xfrm>
            <a:off x="315925" y="1980186"/>
            <a:ext cx="2586600" cy="11946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7"/>
          <p:cNvSpPr txBox="1"/>
          <p:nvPr/>
        </p:nvSpPr>
        <p:spPr>
          <a:xfrm>
            <a:off x="4417250" y="2045261"/>
            <a:ext cx="3889800" cy="11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CC0000"/>
                </a:solidFill>
                <a:latin typeface="Open Sans"/>
                <a:ea typeface="Open Sans"/>
                <a:cs typeface="Open Sans"/>
                <a:sym typeface="Open Sans"/>
              </a:rPr>
              <a:t>If our incoming depth is closer than at least one of our cached samples, then we evict the farthest one and replace it with the incoming values (color, depth, mask)</a:t>
            </a:r>
            <a:endParaRPr>
              <a:solidFill>
                <a:srgbClr val="CC0000"/>
              </a:solidFill>
              <a:latin typeface="Open Sans"/>
              <a:ea typeface="Open Sans"/>
              <a:cs typeface="Open Sans"/>
              <a:sym typeface="Open Sans"/>
            </a:endParaRPr>
          </a:p>
        </p:txBody>
      </p:sp>
      <p:cxnSp>
        <p:nvCxnSpPr>
          <p:cNvPr id="268" name="Google Shape;268;p27"/>
          <p:cNvCxnSpPr>
            <a:stCxn id="266" idx="3"/>
          </p:cNvCxnSpPr>
          <p:nvPr/>
        </p:nvCxnSpPr>
        <p:spPr>
          <a:xfrm>
            <a:off x="2902525" y="2577486"/>
            <a:ext cx="1441200" cy="0"/>
          </a:xfrm>
          <a:prstGeom prst="straightConnector1">
            <a:avLst/>
          </a:prstGeom>
          <a:noFill/>
          <a:ln cap="flat" cmpd="sng" w="38100">
            <a:solidFill>
              <a:srgbClr val="CC00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8"/>
          <p:cNvSpPr/>
          <p:nvPr/>
        </p:nvSpPr>
        <p:spPr>
          <a:xfrm>
            <a:off x="-348700" y="183075"/>
            <a:ext cx="36855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txBox="1"/>
          <p:nvPr/>
        </p:nvSpPr>
        <p:spPr>
          <a:xfrm>
            <a:off x="174350" y="183075"/>
            <a:ext cx="3016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Dynamic Coverage Anti-aliasing</a:t>
            </a:r>
            <a:endParaRPr b="1">
              <a:solidFill>
                <a:srgbClr val="FFFFFF"/>
              </a:solidFill>
              <a:latin typeface="Open Sans"/>
              <a:ea typeface="Open Sans"/>
              <a:cs typeface="Open Sans"/>
              <a:sym typeface="Open Sans"/>
            </a:endParaRPr>
          </a:p>
        </p:txBody>
      </p:sp>
      <p:sp>
        <p:nvSpPr>
          <p:cNvPr id="275" name="Google Shape;275;p28"/>
          <p:cNvSpPr txBox="1"/>
          <p:nvPr/>
        </p:nvSpPr>
        <p:spPr>
          <a:xfrm>
            <a:off x="266550" y="713586"/>
            <a:ext cx="3889800" cy="24612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b="1" i="1" lang="en" sz="1000">
                <a:latin typeface="Open Sans"/>
                <a:ea typeface="Open Sans"/>
                <a:cs typeface="Open Sans"/>
                <a:sym typeface="Open Sans"/>
              </a:rPr>
              <a:t>Update phase:</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for each triangle that overlaps our pixel:</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IM = 0</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for each coverage sample within the pixel:</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if coverage sample is covered by the triangle:</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a:t>
            </a:r>
            <a:r>
              <a:rPr lang="en" sz="1000">
                <a:solidFill>
                  <a:schemeClr val="dk1"/>
                </a:solidFill>
                <a:latin typeface="Consolas"/>
                <a:ea typeface="Consolas"/>
                <a:cs typeface="Consolas"/>
                <a:sym typeface="Consolas"/>
              </a:rPr>
              <a:t>set IM[coverage sample index] = 1</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if ID is &lt; SD0 or ID is &lt; SD1:</a:t>
            </a:r>
            <a:endParaRPr sz="1000">
              <a:latin typeface="Consolas"/>
              <a:ea typeface="Consolas"/>
              <a:cs typeface="Consolas"/>
              <a:sym typeface="Consolas"/>
            </a:endParaRPr>
          </a:p>
          <a:p>
            <a:pPr indent="0" lvl="0" marL="0" rtl="0" algn="l">
              <a:lnSpc>
                <a:spcPct val="135000"/>
              </a:lnSpc>
              <a:spcBef>
                <a:spcPts val="0"/>
              </a:spcBef>
              <a:spcAft>
                <a:spcPts val="0"/>
              </a:spcAft>
              <a:buNone/>
            </a:pPr>
            <a:r>
              <a:rPr lang="en" sz="1000">
                <a:latin typeface="Consolas"/>
                <a:ea typeface="Consolas"/>
                <a:cs typeface="Consolas"/>
                <a:sym typeface="Consolas"/>
              </a:rPr>
              <a:t>    </a:t>
            </a:r>
            <a:r>
              <a:rPr lang="en" sz="1000">
                <a:solidFill>
                  <a:schemeClr val="dk1"/>
                </a:solidFill>
                <a:latin typeface="Consolas"/>
                <a:ea typeface="Consolas"/>
                <a:cs typeface="Consolas"/>
                <a:sym typeface="Consolas"/>
              </a:rPr>
              <a:t>if SD0 &lt; SD1:</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SC1 = IC, SD1 = ID, SM1 = IM</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else:</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SC0 = IC, SD0 = ID, M0 = IM </a:t>
            </a:r>
            <a:endParaRPr sz="1000">
              <a:solidFill>
                <a:schemeClr val="dk1"/>
              </a:solidFill>
              <a:latin typeface="Consolas"/>
              <a:ea typeface="Consolas"/>
              <a:cs typeface="Consolas"/>
              <a:sym typeface="Consolas"/>
            </a:endParaRPr>
          </a:p>
        </p:txBody>
      </p:sp>
      <p:sp>
        <p:nvSpPr>
          <p:cNvPr id="276" name="Google Shape;276;p28"/>
          <p:cNvSpPr txBox="1"/>
          <p:nvPr/>
        </p:nvSpPr>
        <p:spPr>
          <a:xfrm>
            <a:off x="4363575" y="830811"/>
            <a:ext cx="4610400" cy="2157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B7B7B7"/>
                </a:solidFill>
                <a:latin typeface="Open Sans Light"/>
                <a:ea typeface="Open Sans Light"/>
                <a:cs typeface="Open Sans Light"/>
                <a:sym typeface="Open Sans Light"/>
              </a:rPr>
              <a:t>For each pixel we maintain the following storage. At the start of the frame all masks are initialized to 0xFFFF, colors to clear color, depth to DEPTH_MAX.</a:t>
            </a:r>
            <a:endParaRPr sz="1000">
              <a:solidFill>
                <a:srgbClr val="B7B7B7"/>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SC0 = sample 0 color,  SC1 = sample 1 color</a:t>
            </a:r>
            <a:endParaRPr sz="1000">
              <a:solidFill>
                <a:srgbClr val="B7B7B7"/>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SD0 = sample 0 depth,  SD1 = sample 1 depth</a:t>
            </a:r>
            <a:endParaRPr sz="1000">
              <a:solidFill>
                <a:srgbClr val="B7B7B7"/>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SM0 = sample 0 mask,   SM1 = sample 1 mask</a:t>
            </a:r>
            <a:endParaRPr b="1" i="1" sz="1000">
              <a:solidFill>
                <a:srgbClr val="B7B7B7"/>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rgbClr val="B7B7B7"/>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rgbClr val="B7B7B7"/>
                </a:solidFill>
                <a:latin typeface="Open Sans Light"/>
                <a:ea typeface="Open Sans Light"/>
                <a:cs typeface="Open Sans Light"/>
                <a:sym typeface="Open Sans Light"/>
              </a:rPr>
              <a:t>When writing shaded fragments to our buffers we also define:</a:t>
            </a:r>
            <a:endParaRPr sz="1000">
              <a:solidFill>
                <a:srgbClr val="B7B7B7"/>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IC = incoming color, ID = incoming depth, IM = incoming mask</a:t>
            </a:r>
            <a:endParaRPr>
              <a:solidFill>
                <a:srgbClr val="B7B7B7"/>
              </a:solidFill>
            </a:endParaRPr>
          </a:p>
        </p:txBody>
      </p:sp>
      <p:sp>
        <p:nvSpPr>
          <p:cNvPr id="277" name="Google Shape;277;p28"/>
          <p:cNvSpPr txBox="1"/>
          <p:nvPr/>
        </p:nvSpPr>
        <p:spPr>
          <a:xfrm>
            <a:off x="4363575" y="3492484"/>
            <a:ext cx="3953400" cy="1077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B7B7B7"/>
                </a:solidFill>
                <a:latin typeface="Open Sans Light"/>
                <a:ea typeface="Open Sans Light"/>
                <a:cs typeface="Open Sans Light"/>
                <a:sym typeface="Open Sans Light"/>
              </a:rPr>
              <a:t>At the end of our frame we resolve our samples with:</a:t>
            </a:r>
            <a:endParaRPr sz="1000">
              <a:solidFill>
                <a:srgbClr val="B7B7B7"/>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TCC = number of unique bits set across SM0 and SM1</a:t>
            </a:r>
            <a:endParaRPr sz="1000">
              <a:solidFill>
                <a:srgbClr val="B7B7B7"/>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SMC0 = count of bits set in SM0</a:t>
            </a:r>
            <a:endParaRPr sz="1000">
              <a:solidFill>
                <a:srgbClr val="B7B7B7"/>
              </a:solidFill>
              <a:latin typeface="Consolas"/>
              <a:ea typeface="Consolas"/>
              <a:cs typeface="Consolas"/>
              <a:sym typeface="Consolas"/>
            </a:endParaRPr>
          </a:p>
          <a:p>
            <a:pPr indent="0" lvl="0" marL="0" rtl="0" algn="l">
              <a:lnSpc>
                <a:spcPct val="150000"/>
              </a:lnSpc>
              <a:spcBef>
                <a:spcPts val="0"/>
              </a:spcBef>
              <a:spcAft>
                <a:spcPts val="0"/>
              </a:spcAft>
              <a:buNone/>
            </a:pPr>
            <a:r>
              <a:rPr lang="en" sz="1000">
                <a:solidFill>
                  <a:srgbClr val="B7B7B7"/>
                </a:solidFill>
                <a:latin typeface="Consolas"/>
                <a:ea typeface="Consolas"/>
                <a:cs typeface="Consolas"/>
                <a:sym typeface="Consolas"/>
              </a:rPr>
              <a:t>SMC1 = count of bits set in SM1</a:t>
            </a:r>
            <a:endParaRPr>
              <a:solidFill>
                <a:srgbClr val="B7B7B7"/>
              </a:solidFill>
            </a:endParaRPr>
          </a:p>
        </p:txBody>
      </p:sp>
      <p:cxnSp>
        <p:nvCxnSpPr>
          <p:cNvPr id="278" name="Google Shape;278;p28"/>
          <p:cNvCxnSpPr/>
          <p:nvPr/>
        </p:nvCxnSpPr>
        <p:spPr>
          <a:xfrm>
            <a:off x="9875" y="3224116"/>
            <a:ext cx="9161400" cy="0"/>
          </a:xfrm>
          <a:prstGeom prst="straightConnector1">
            <a:avLst/>
          </a:prstGeom>
          <a:noFill/>
          <a:ln cap="flat" cmpd="sng" w="9525">
            <a:solidFill>
              <a:srgbClr val="CCCCCC"/>
            </a:solidFill>
            <a:prstDash val="solid"/>
            <a:round/>
            <a:headEnd len="med" w="med" type="none"/>
            <a:tailEnd len="med" w="med" type="none"/>
          </a:ln>
        </p:spPr>
      </p:cxnSp>
      <p:sp>
        <p:nvSpPr>
          <p:cNvPr id="279" name="Google Shape;279;p28"/>
          <p:cNvSpPr txBox="1"/>
          <p:nvPr/>
        </p:nvSpPr>
        <p:spPr>
          <a:xfrm>
            <a:off x="268100" y="3313311"/>
            <a:ext cx="4363500" cy="17031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b="1" i="1" lang="en" sz="1000">
                <a:solidFill>
                  <a:schemeClr val="dk1"/>
                </a:solidFill>
                <a:latin typeface="Open Sans"/>
                <a:ea typeface="Open Sans"/>
                <a:cs typeface="Open Sans"/>
                <a:sym typeface="Open Sans"/>
              </a:rPr>
              <a:t>Resolve phase:</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if SD0 &lt; SD1:</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output color = </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(SC0 * SMC0 + SC1 * (SM1 &amp; ~SM0)) / TCC</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else:</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output color = </a:t>
            </a:r>
            <a:endParaRPr sz="1000">
              <a:solidFill>
                <a:schemeClr val="dk1"/>
              </a:solidFill>
              <a:latin typeface="Consolas"/>
              <a:ea typeface="Consolas"/>
              <a:cs typeface="Consolas"/>
              <a:sym typeface="Consolas"/>
            </a:endParaRPr>
          </a:p>
          <a:p>
            <a:pPr indent="0" lvl="0" marL="0" rtl="0" algn="l">
              <a:lnSpc>
                <a:spcPct val="135000"/>
              </a:lnSpc>
              <a:spcBef>
                <a:spcPts val="0"/>
              </a:spcBef>
              <a:spcAft>
                <a:spcPts val="0"/>
              </a:spcAft>
              <a:buNone/>
            </a:pPr>
            <a:r>
              <a:rPr lang="en" sz="1000">
                <a:solidFill>
                  <a:schemeClr val="dk1"/>
                </a:solidFill>
                <a:latin typeface="Consolas"/>
                <a:ea typeface="Consolas"/>
                <a:cs typeface="Consolas"/>
                <a:sym typeface="Consolas"/>
              </a:rPr>
              <a:t>    (SC1 * SMC1 + SC0 * (SM0 &amp; ~SM1)) / TCC</a:t>
            </a:r>
            <a:endParaRPr sz="1000">
              <a:solidFill>
                <a:schemeClr val="dk1"/>
              </a:solidFill>
              <a:latin typeface="Consolas"/>
              <a:ea typeface="Consolas"/>
              <a:cs typeface="Consolas"/>
              <a:sym typeface="Consolas"/>
            </a:endParaRPr>
          </a:p>
        </p:txBody>
      </p:sp>
      <p:sp>
        <p:nvSpPr>
          <p:cNvPr id="280" name="Google Shape;280;p28"/>
          <p:cNvSpPr/>
          <p:nvPr/>
        </p:nvSpPr>
        <p:spPr>
          <a:xfrm>
            <a:off x="4343725" y="3870736"/>
            <a:ext cx="3953400" cy="969300"/>
          </a:xfrm>
          <a:prstGeom prst="rect">
            <a:avLst/>
          </a:prstGeom>
          <a:solidFill>
            <a:srgbClr val="FFFFFF"/>
          </a:solid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8"/>
          <p:cNvSpPr/>
          <p:nvPr/>
        </p:nvSpPr>
        <p:spPr>
          <a:xfrm>
            <a:off x="266550" y="3524436"/>
            <a:ext cx="3267900" cy="14511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txBox="1"/>
          <p:nvPr/>
        </p:nvSpPr>
        <p:spPr>
          <a:xfrm>
            <a:off x="4417250" y="3919336"/>
            <a:ext cx="3889800" cy="92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CC0000"/>
                </a:solidFill>
                <a:latin typeface="Open Sans"/>
                <a:ea typeface="Open Sans"/>
                <a:cs typeface="Open Sans"/>
                <a:sym typeface="Open Sans"/>
              </a:rPr>
              <a:t>Output equals the weighted average of our cached samples, with weights computed by sample coverage of the pixel</a:t>
            </a:r>
            <a:endParaRPr>
              <a:solidFill>
                <a:srgbClr val="CC0000"/>
              </a:solidFill>
              <a:latin typeface="Open Sans"/>
              <a:ea typeface="Open Sans"/>
              <a:cs typeface="Open Sans"/>
              <a:sym typeface="Open Sans"/>
            </a:endParaRPr>
          </a:p>
        </p:txBody>
      </p:sp>
      <p:cxnSp>
        <p:nvCxnSpPr>
          <p:cNvPr id="283" name="Google Shape;283;p28"/>
          <p:cNvCxnSpPr>
            <a:stCxn id="281" idx="3"/>
          </p:cNvCxnSpPr>
          <p:nvPr/>
        </p:nvCxnSpPr>
        <p:spPr>
          <a:xfrm>
            <a:off x="3534450" y="4249986"/>
            <a:ext cx="819300" cy="0"/>
          </a:xfrm>
          <a:prstGeom prst="straightConnector1">
            <a:avLst/>
          </a:prstGeom>
          <a:noFill/>
          <a:ln cap="flat" cmpd="sng" w="38100">
            <a:solidFill>
              <a:srgbClr val="CC0000"/>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pic>
        <p:nvPicPr>
          <p:cNvPr id="288" name="Google Shape;288;p29"/>
          <p:cNvPicPr preferRelativeResize="0"/>
          <p:nvPr/>
        </p:nvPicPr>
        <p:blipFill rotWithShape="1">
          <a:blip r:embed="rId3">
            <a:alphaModFix/>
          </a:blip>
          <a:srcRect b="17252" l="0" r="0" t="18681"/>
          <a:stretch/>
        </p:blipFill>
        <p:spPr>
          <a:xfrm>
            <a:off x="1612450" y="675713"/>
            <a:ext cx="5919101" cy="3792075"/>
          </a:xfrm>
          <a:prstGeom prst="rect">
            <a:avLst/>
          </a:prstGeom>
          <a:noFill/>
          <a:ln>
            <a:noFill/>
          </a:ln>
        </p:spPr>
      </p:pic>
      <p:sp>
        <p:nvSpPr>
          <p:cNvPr id="289" name="Google Shape;289;p29"/>
          <p:cNvSpPr txBox="1"/>
          <p:nvPr/>
        </p:nvSpPr>
        <p:spPr>
          <a:xfrm>
            <a:off x="3091200" y="2023800"/>
            <a:ext cx="2961600" cy="1095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200">
                <a:latin typeface="Amatic SC"/>
                <a:ea typeface="Amatic SC"/>
                <a:cs typeface="Amatic SC"/>
                <a:sym typeface="Amatic SC"/>
              </a:rPr>
              <a:t>Whiteboarding time</a:t>
            </a:r>
            <a:endParaRPr sz="3200">
              <a:latin typeface="Amatic SC"/>
              <a:ea typeface="Amatic SC"/>
              <a:cs typeface="Amatic SC"/>
              <a:sym typeface="Amatic SC"/>
            </a:endParaRPr>
          </a:p>
          <a:p>
            <a:pPr indent="0" lvl="0" marL="0" rtl="0" algn="ctr">
              <a:lnSpc>
                <a:spcPct val="115000"/>
              </a:lnSpc>
              <a:spcBef>
                <a:spcPts val="0"/>
              </a:spcBef>
              <a:spcAft>
                <a:spcPts val="0"/>
              </a:spcAft>
              <a:buNone/>
            </a:pPr>
            <a:r>
              <a:rPr lang="en" sz="2000">
                <a:latin typeface="Amatic SC"/>
                <a:ea typeface="Amatic SC"/>
                <a:cs typeface="Amatic SC"/>
                <a:sym typeface="Amatic SC"/>
              </a:rPr>
              <a:t>(let’s explore edge cases)</a:t>
            </a:r>
            <a:endParaRPr sz="2000">
              <a:latin typeface="Amatic SC"/>
              <a:ea typeface="Amatic SC"/>
              <a:cs typeface="Amatic SC"/>
              <a:sym typeface="Amatic S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0"/>
          <p:cNvSpPr/>
          <p:nvPr/>
        </p:nvSpPr>
        <p:spPr>
          <a:xfrm>
            <a:off x="-348700" y="183075"/>
            <a:ext cx="25041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0"/>
          <p:cNvSpPr txBox="1"/>
          <p:nvPr/>
        </p:nvSpPr>
        <p:spPr>
          <a:xfrm>
            <a:off x="174350" y="183075"/>
            <a:ext cx="3016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DISCUSS &amp; DEBRIEF</a:t>
            </a:r>
            <a:endParaRPr b="1">
              <a:solidFill>
                <a:srgbClr val="FFFFFF"/>
              </a:solidFill>
              <a:latin typeface="Open Sans"/>
              <a:ea typeface="Open Sans"/>
              <a:cs typeface="Open Sans"/>
              <a:sym typeface="Open Sans"/>
            </a:endParaRPr>
          </a:p>
        </p:txBody>
      </p:sp>
      <p:sp>
        <p:nvSpPr>
          <p:cNvPr id="296" name="Google Shape;296;p30"/>
          <p:cNvSpPr txBox="1"/>
          <p:nvPr/>
        </p:nvSpPr>
        <p:spPr>
          <a:xfrm>
            <a:off x="579650" y="1928400"/>
            <a:ext cx="7986600" cy="1518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i="1" lang="en" sz="1800">
                <a:latin typeface="Open Sans"/>
                <a:ea typeface="Open Sans"/>
                <a:cs typeface="Open Sans"/>
                <a:sym typeface="Open Sans"/>
              </a:rPr>
              <a:t>What cases did you discuss?</a:t>
            </a:r>
            <a:endParaRPr b="1" i="1" sz="1800">
              <a:latin typeface="Open Sans"/>
              <a:ea typeface="Open Sans"/>
              <a:cs typeface="Open Sans"/>
              <a:sym typeface="Open Sans"/>
            </a:endParaRPr>
          </a:p>
          <a:p>
            <a:pPr indent="0" lvl="0" marL="0" rtl="0" algn="ctr">
              <a:lnSpc>
                <a:spcPct val="115000"/>
              </a:lnSpc>
              <a:spcBef>
                <a:spcPts val="0"/>
              </a:spcBef>
              <a:spcAft>
                <a:spcPts val="0"/>
              </a:spcAft>
              <a:buNone/>
            </a:pPr>
            <a:r>
              <a:t/>
            </a:r>
            <a:endParaRPr sz="1200">
              <a:latin typeface="Open Sans Light"/>
              <a:ea typeface="Open Sans Light"/>
              <a:cs typeface="Open Sans Light"/>
              <a:sym typeface="Open Sans Light"/>
            </a:endParaRPr>
          </a:p>
          <a:p>
            <a:pPr indent="0" lvl="0" marL="0" rtl="0" algn="ctr">
              <a:lnSpc>
                <a:spcPct val="150000"/>
              </a:lnSpc>
              <a:spcBef>
                <a:spcPts val="0"/>
              </a:spcBef>
              <a:spcAft>
                <a:spcPts val="0"/>
              </a:spcAft>
              <a:buNone/>
            </a:pPr>
            <a:r>
              <a:rPr lang="en" sz="1200">
                <a:latin typeface="Open Sans Light"/>
                <a:ea typeface="Open Sans Light"/>
                <a:cs typeface="Open Sans Light"/>
                <a:sym typeface="Open Sans Light"/>
              </a:rPr>
              <a:t>Partial triangle overlap of a pixel without any coverage?</a:t>
            </a:r>
            <a:endParaRPr sz="1200">
              <a:latin typeface="Open Sans Light"/>
              <a:ea typeface="Open Sans Light"/>
              <a:cs typeface="Open Sans Light"/>
              <a:sym typeface="Open Sans Light"/>
            </a:endParaRPr>
          </a:p>
          <a:p>
            <a:pPr indent="0" lvl="0" marL="0" rtl="0" algn="ctr">
              <a:lnSpc>
                <a:spcPct val="150000"/>
              </a:lnSpc>
              <a:spcBef>
                <a:spcPts val="0"/>
              </a:spcBef>
              <a:spcAft>
                <a:spcPts val="0"/>
              </a:spcAft>
              <a:buNone/>
            </a:pPr>
            <a:r>
              <a:rPr lang="en" sz="1200">
                <a:latin typeface="Open Sans Light"/>
                <a:ea typeface="Open Sans Light"/>
                <a:cs typeface="Open Sans Light"/>
                <a:sym typeface="Open Sans Light"/>
              </a:rPr>
              <a:t>Thin triangle overlap with no majority coverage?</a:t>
            </a:r>
            <a:endParaRPr sz="1200">
              <a:latin typeface="Open Sans Light"/>
              <a:ea typeface="Open Sans Light"/>
              <a:cs typeface="Open Sans Light"/>
              <a:sym typeface="Open Sans Light"/>
            </a:endParaRPr>
          </a:p>
          <a:p>
            <a:pPr indent="0" lvl="0" marL="0" rtl="0" algn="ctr">
              <a:lnSpc>
                <a:spcPct val="150000"/>
              </a:lnSpc>
              <a:spcBef>
                <a:spcPts val="0"/>
              </a:spcBef>
              <a:spcAft>
                <a:spcPts val="0"/>
              </a:spcAft>
              <a:buNone/>
            </a:pPr>
            <a:r>
              <a:rPr lang="en" sz="1200">
                <a:latin typeface="Open Sans Light"/>
                <a:ea typeface="Open Sans Light"/>
                <a:cs typeface="Open Sans Light"/>
                <a:sym typeface="Open Sans Light"/>
              </a:rPr>
              <a:t>Many triangle overlaps with equal coverage?</a:t>
            </a:r>
            <a:endParaRPr sz="1200">
              <a:latin typeface="Open Sans Light"/>
              <a:ea typeface="Open Sans Light"/>
              <a:cs typeface="Open Sans Light"/>
              <a:sym typeface="Open Sa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graphicFrame>
        <p:nvGraphicFramePr>
          <p:cNvPr id="301" name="Google Shape;301;p31"/>
          <p:cNvGraphicFramePr/>
          <p:nvPr/>
        </p:nvGraphicFramePr>
        <p:xfrm>
          <a:off x="320700" y="1051675"/>
          <a:ext cx="3000000" cy="3000000"/>
        </p:xfrm>
        <a:graphic>
          <a:graphicData uri="http://schemas.openxmlformats.org/drawingml/2006/table">
            <a:tbl>
              <a:tblPr>
                <a:noFill/>
                <a:tableStyleId>{A1FE95E8-1E77-4AF6-9EF7-3AEA58087EAF}</a:tableStyleId>
              </a:tblPr>
              <a:tblGrid>
                <a:gridCol w="1650400"/>
                <a:gridCol w="2324475"/>
                <a:gridCol w="2210650"/>
                <a:gridCol w="2336900"/>
              </a:tblGrid>
              <a:tr h="100000">
                <a:tc>
                  <a:txBody>
                    <a:bodyPr/>
                    <a:lstStyle/>
                    <a:p>
                      <a:pPr indent="0" lvl="0" marL="0" rtl="0" algn="l">
                        <a:spcBef>
                          <a:spcPts val="0"/>
                        </a:spcBef>
                        <a:spcAft>
                          <a:spcPts val="0"/>
                        </a:spcAft>
                        <a:buNone/>
                      </a:pPr>
                      <a:r>
                        <a:rPr b="1" lang="en">
                          <a:latin typeface="Open Sans"/>
                          <a:ea typeface="Open Sans"/>
                          <a:cs typeface="Open Sans"/>
                          <a:sym typeface="Open Sans"/>
                        </a:rPr>
                        <a:t>Method</a:t>
                      </a:r>
                      <a:endParaRPr b="1">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Open Sans"/>
                          <a:ea typeface="Open Sans"/>
                          <a:cs typeface="Open Sans"/>
                          <a:sym typeface="Open Sans"/>
                        </a:rPr>
                        <a:t>Storage costs</a:t>
                      </a:r>
                      <a:endParaRPr b="1">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Open Sans"/>
                          <a:ea typeface="Open Sans"/>
                          <a:cs typeface="Open Sans"/>
                          <a:sym typeface="Open Sans"/>
                        </a:rPr>
                        <a:t>Pixel shader costs</a:t>
                      </a:r>
                      <a:endParaRPr b="1">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Open Sans"/>
                          <a:ea typeface="Open Sans"/>
                          <a:cs typeface="Open Sans"/>
                          <a:sym typeface="Open Sans"/>
                        </a:rPr>
                        <a:t>Output color</a:t>
                      </a:r>
                      <a:endParaRPr b="1">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623275">
                <a:tc>
                  <a:txBody>
                    <a:bodyPr/>
                    <a:lstStyle/>
                    <a:p>
                      <a:pPr indent="0" lvl="0" marL="0" rtl="0" algn="l">
                        <a:spcBef>
                          <a:spcPts val="0"/>
                        </a:spcBef>
                        <a:spcAft>
                          <a:spcPts val="0"/>
                        </a:spcAft>
                        <a:buNone/>
                      </a:pPr>
                      <a:r>
                        <a:rPr lang="en" sz="1200">
                          <a:latin typeface="Open Sans Light"/>
                          <a:ea typeface="Open Sans Light"/>
                          <a:cs typeface="Open Sans Light"/>
                          <a:sym typeface="Open Sans Light"/>
                        </a:rPr>
                        <a:t>No AA</a:t>
                      </a:r>
                      <a:endParaRPr sz="1200">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Open Sans Light"/>
                          <a:ea typeface="Open Sans Light"/>
                          <a:cs typeface="Open Sans Light"/>
                          <a:sym typeface="Open Sans Light"/>
                        </a:rPr>
                        <a:t>18 bytes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(1x color, 1x depth)</a:t>
                      </a:r>
                      <a:endParaRPr sz="1200">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Open Sans Light"/>
                          <a:ea typeface="Open Sans Light"/>
                          <a:cs typeface="Open Sans Light"/>
                          <a:sym typeface="Open Sans Light"/>
                        </a:rPr>
                        <a:t>1x pixel shader passes</a:t>
                      </a:r>
                      <a:endParaRPr sz="1200">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43000">
                <a:tc>
                  <a:txBody>
                    <a:bodyPr/>
                    <a:lstStyle/>
                    <a:p>
                      <a:pPr indent="0" lvl="0" marL="0" rtl="0" algn="l">
                        <a:spcBef>
                          <a:spcPts val="0"/>
                        </a:spcBef>
                        <a:spcAft>
                          <a:spcPts val="0"/>
                        </a:spcAft>
                        <a:buNone/>
                      </a:pPr>
                      <a:r>
                        <a:rPr lang="en" sz="1200">
                          <a:latin typeface="Open Sans Light"/>
                          <a:ea typeface="Open Sans Light"/>
                          <a:cs typeface="Open Sans Light"/>
                          <a:sym typeface="Open Sans Light"/>
                        </a:rPr>
                        <a:t>4x Supersample</a:t>
                      </a:r>
                      <a:endParaRPr sz="1200">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CC0000"/>
                          </a:solidFill>
                          <a:latin typeface="Open Sans Light"/>
                          <a:ea typeface="Open Sans Light"/>
                          <a:cs typeface="Open Sans Light"/>
                          <a:sym typeface="Open Sans Light"/>
                        </a:rPr>
                        <a:t>72 bytes </a:t>
                      </a:r>
                      <a:endParaRPr sz="1200">
                        <a:solidFill>
                          <a:srgbClr val="CC0000"/>
                        </a:solidFill>
                        <a:latin typeface="Open Sans Light"/>
                        <a:ea typeface="Open Sans Light"/>
                        <a:cs typeface="Open Sans Light"/>
                        <a:sym typeface="Open Sans Light"/>
                      </a:endParaRPr>
                    </a:p>
                    <a:p>
                      <a:pPr indent="0" lvl="0" marL="0" rtl="0" algn="l">
                        <a:spcBef>
                          <a:spcPts val="0"/>
                        </a:spcBef>
                        <a:spcAft>
                          <a:spcPts val="0"/>
                        </a:spcAft>
                        <a:buNone/>
                      </a:pPr>
                      <a:r>
                        <a:rPr lang="en" sz="1200">
                          <a:solidFill>
                            <a:srgbClr val="CC0000"/>
                          </a:solidFill>
                          <a:latin typeface="Open Sans Light"/>
                          <a:ea typeface="Open Sans Light"/>
                          <a:cs typeface="Open Sans Light"/>
                          <a:sym typeface="Open Sans Light"/>
                        </a:rPr>
                        <a:t>(4x color, 4x depth)</a:t>
                      </a:r>
                      <a:endParaRPr sz="1200">
                        <a:solidFill>
                          <a:srgbClr val="CC0000"/>
                        </a:solidFill>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CC0000"/>
                          </a:solidFill>
                          <a:latin typeface="Open Sans Light"/>
                          <a:ea typeface="Open Sans Light"/>
                          <a:cs typeface="Open Sans Light"/>
                          <a:sym typeface="Open Sans Light"/>
                        </a:rPr>
                        <a:t>4x pixel shader passes</a:t>
                      </a:r>
                      <a:endParaRPr sz="1200">
                        <a:solidFill>
                          <a:srgbClr val="CC0000"/>
                        </a:solidFill>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22425">
                <a:tc>
                  <a:txBody>
                    <a:bodyPr/>
                    <a:lstStyle/>
                    <a:p>
                      <a:pPr indent="0" lvl="0" marL="0" rtl="0" algn="l">
                        <a:spcBef>
                          <a:spcPts val="0"/>
                        </a:spcBef>
                        <a:spcAft>
                          <a:spcPts val="0"/>
                        </a:spcAft>
                        <a:buNone/>
                      </a:pPr>
                      <a:r>
                        <a:rPr lang="en" sz="1200">
                          <a:latin typeface="Open Sans Light"/>
                          <a:ea typeface="Open Sans Light"/>
                          <a:cs typeface="Open Sans Light"/>
                          <a:sym typeface="Open Sans Light"/>
                        </a:rPr>
                        <a:t>4x Multisample</a:t>
                      </a:r>
                      <a:endParaRPr sz="1200">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CC0000"/>
                          </a:solidFill>
                          <a:latin typeface="Open Sans Light"/>
                          <a:ea typeface="Open Sans Light"/>
                          <a:cs typeface="Open Sans Light"/>
                          <a:sym typeface="Open Sans Light"/>
                        </a:rPr>
                        <a:t>72 bytes </a:t>
                      </a:r>
                      <a:endParaRPr sz="1200">
                        <a:solidFill>
                          <a:srgbClr val="CC0000"/>
                        </a:solidFill>
                        <a:latin typeface="Open Sans Light"/>
                        <a:ea typeface="Open Sans Light"/>
                        <a:cs typeface="Open Sans Light"/>
                        <a:sym typeface="Open Sans Light"/>
                      </a:endParaRPr>
                    </a:p>
                    <a:p>
                      <a:pPr indent="0" lvl="0" marL="0" rtl="0" algn="l">
                        <a:spcBef>
                          <a:spcPts val="0"/>
                        </a:spcBef>
                        <a:spcAft>
                          <a:spcPts val="0"/>
                        </a:spcAft>
                        <a:buNone/>
                      </a:pPr>
                      <a:r>
                        <a:rPr lang="en" sz="1200">
                          <a:solidFill>
                            <a:srgbClr val="CC0000"/>
                          </a:solidFill>
                          <a:latin typeface="Open Sans Light"/>
                          <a:ea typeface="Open Sans Light"/>
                          <a:cs typeface="Open Sans Light"/>
                          <a:sym typeface="Open Sans Light"/>
                        </a:rPr>
                        <a:t>(4x color, 4x depth)</a:t>
                      </a:r>
                      <a:endParaRPr sz="1200">
                        <a:solidFill>
                          <a:srgbClr val="CC0000"/>
                        </a:solidFill>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Open Sans Light"/>
                          <a:ea typeface="Open Sans Light"/>
                          <a:cs typeface="Open Sans Light"/>
                          <a:sym typeface="Open Sans Light"/>
                        </a:rPr>
                        <a:t>1x pixel shader passes</a:t>
                      </a:r>
                      <a:endParaRPr sz="1200">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33675">
                <a:tc>
                  <a:txBody>
                    <a:bodyPr/>
                    <a:lstStyle/>
                    <a:p>
                      <a:pPr indent="0" lvl="0" marL="0" rtl="0" algn="l">
                        <a:spcBef>
                          <a:spcPts val="0"/>
                        </a:spcBef>
                        <a:spcAft>
                          <a:spcPts val="0"/>
                        </a:spcAft>
                        <a:buNone/>
                      </a:pPr>
                      <a:r>
                        <a:rPr lang="en" sz="1200">
                          <a:latin typeface="Open Sans Light"/>
                          <a:ea typeface="Open Sans Light"/>
                          <a:cs typeface="Open Sans Light"/>
                          <a:sym typeface="Open Sans Light"/>
                        </a:rPr>
                        <a:t>2x </a:t>
                      </a:r>
                      <a:r>
                        <a:rPr lang="en" sz="1200">
                          <a:latin typeface="Open Sans Light"/>
                          <a:ea typeface="Open Sans Light"/>
                          <a:cs typeface="Open Sans Light"/>
                          <a:sym typeface="Open Sans Light"/>
                        </a:rPr>
                        <a:t>Dynamic c</a:t>
                      </a:r>
                      <a:r>
                        <a:rPr lang="en" sz="1200">
                          <a:latin typeface="Open Sans Light"/>
                          <a:ea typeface="Open Sans Light"/>
                          <a:cs typeface="Open Sans Light"/>
                          <a:sym typeface="Open Sans Light"/>
                        </a:rPr>
                        <a:t>overage</a:t>
                      </a:r>
                      <a:endParaRPr sz="1200">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Open Sans Light"/>
                          <a:ea typeface="Open Sans Light"/>
                          <a:cs typeface="Open Sans Light"/>
                          <a:sym typeface="Open Sans Light"/>
                        </a:rPr>
                        <a:t>40 bytes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(2x color, 2x depth, 2x masks)</a:t>
                      </a:r>
                      <a:endParaRPr sz="1200">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Open Sans Light"/>
                          <a:ea typeface="Open Sans Light"/>
                          <a:cs typeface="Open Sans Light"/>
                          <a:sym typeface="Open Sans Light"/>
                        </a:rPr>
                        <a:t>1x pixel shader passes</a:t>
                      </a:r>
                      <a:endParaRPr sz="1200">
                        <a:latin typeface="Open Sans Light"/>
                        <a:ea typeface="Open Sans Light"/>
                        <a:cs typeface="Open Sans Light"/>
                        <a:sym typeface="Open Sans 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02" name="Google Shape;302;p31"/>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303" name="Google Shape;303;p31"/>
          <p:cNvSpPr/>
          <p:nvPr/>
        </p:nvSpPr>
        <p:spPr>
          <a:xfrm>
            <a:off x="-348700" y="183075"/>
            <a:ext cx="17307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
          <p:cNvSpPr txBox="1"/>
          <p:nvPr/>
        </p:nvSpPr>
        <p:spPr>
          <a:xfrm>
            <a:off x="174350" y="183075"/>
            <a:ext cx="2224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Summary</a:t>
            </a:r>
            <a:endParaRPr b="1">
              <a:solidFill>
                <a:srgbClr val="FFFFFF"/>
              </a:solidFill>
              <a:latin typeface="Open Sans"/>
              <a:ea typeface="Open Sans"/>
              <a:cs typeface="Open Sans"/>
              <a:sym typeface="Open Sans"/>
            </a:endParaRPr>
          </a:p>
        </p:txBody>
      </p:sp>
      <p:sp>
        <p:nvSpPr>
          <p:cNvPr id="305" name="Google Shape;305;p31"/>
          <p:cNvSpPr txBox="1"/>
          <p:nvPr/>
        </p:nvSpPr>
        <p:spPr>
          <a:xfrm>
            <a:off x="7030628" y="1559892"/>
            <a:ext cx="1621500" cy="401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i="1" lang="en" sz="1200">
                <a:latin typeface="Open Sans Light"/>
                <a:ea typeface="Open Sans Light"/>
                <a:cs typeface="Open Sans Light"/>
                <a:sym typeface="Open Sans Light"/>
              </a:rPr>
              <a:t>rgb(217, 210, 233)</a:t>
            </a:r>
            <a:endParaRPr b="1" i="1" sz="1200">
              <a:latin typeface="Open Sans"/>
              <a:ea typeface="Open Sans"/>
              <a:cs typeface="Open Sans"/>
              <a:sym typeface="Open Sans"/>
            </a:endParaRPr>
          </a:p>
        </p:txBody>
      </p:sp>
      <p:sp>
        <p:nvSpPr>
          <p:cNvPr id="306" name="Google Shape;306;p31"/>
          <p:cNvSpPr txBox="1"/>
          <p:nvPr/>
        </p:nvSpPr>
        <p:spPr>
          <a:xfrm>
            <a:off x="7031193" y="4095734"/>
            <a:ext cx="1448100" cy="44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i="1" lang="en" sz="1200">
                <a:latin typeface="Open Sans Light"/>
                <a:ea typeface="Open Sans Light"/>
                <a:cs typeface="Open Sans Light"/>
                <a:sym typeface="Open Sans Light"/>
              </a:rPr>
              <a:t>rgb(221, 223, 228)</a:t>
            </a:r>
            <a:endParaRPr sz="1200">
              <a:latin typeface="Open Sans Light"/>
              <a:ea typeface="Open Sans Light"/>
              <a:cs typeface="Open Sans Light"/>
              <a:sym typeface="Open Sans Light"/>
            </a:endParaRPr>
          </a:p>
        </p:txBody>
      </p:sp>
      <p:sp>
        <p:nvSpPr>
          <p:cNvPr id="307" name="Google Shape;307;p31"/>
          <p:cNvSpPr/>
          <p:nvPr/>
        </p:nvSpPr>
        <p:spPr>
          <a:xfrm>
            <a:off x="6605183" y="1594507"/>
            <a:ext cx="335100" cy="335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1"/>
          <p:cNvSpPr/>
          <p:nvPr/>
        </p:nvSpPr>
        <p:spPr>
          <a:xfrm>
            <a:off x="6612844" y="4137377"/>
            <a:ext cx="335100" cy="335100"/>
          </a:xfrm>
          <a:prstGeom prst="rect">
            <a:avLst/>
          </a:prstGeom>
          <a:solidFill>
            <a:srgbClr val="DDDFE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1"/>
          <p:cNvSpPr txBox="1"/>
          <p:nvPr/>
        </p:nvSpPr>
        <p:spPr>
          <a:xfrm>
            <a:off x="4323858" y="4125070"/>
            <a:ext cx="2224500" cy="4437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b="1" i="1" lang="en" sz="1200">
                <a:solidFill>
                  <a:schemeClr val="dk1"/>
                </a:solidFill>
                <a:latin typeface="Open Sans"/>
                <a:ea typeface="Open Sans"/>
                <a:cs typeface="Open Sans"/>
                <a:sym typeface="Open Sans"/>
              </a:rPr>
              <a:t>Theoretically c</a:t>
            </a:r>
            <a:r>
              <a:rPr b="1" i="1" lang="en" sz="1200">
                <a:solidFill>
                  <a:schemeClr val="dk1"/>
                </a:solidFill>
                <a:latin typeface="Open Sans"/>
                <a:ea typeface="Open Sans"/>
                <a:cs typeface="Open Sans"/>
                <a:sym typeface="Open Sans"/>
              </a:rPr>
              <a:t>orrect value: </a:t>
            </a:r>
            <a:endParaRPr/>
          </a:p>
        </p:txBody>
      </p:sp>
      <p:sp>
        <p:nvSpPr>
          <p:cNvPr id="310" name="Google Shape;310;p31"/>
          <p:cNvSpPr/>
          <p:nvPr/>
        </p:nvSpPr>
        <p:spPr>
          <a:xfrm>
            <a:off x="6608538" y="2231840"/>
            <a:ext cx="335100" cy="335100"/>
          </a:xfrm>
          <a:prstGeom prst="rect">
            <a:avLst/>
          </a:prstGeom>
          <a:solidFill>
            <a:srgbClr val="D9D8E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1"/>
          <p:cNvSpPr txBox="1"/>
          <p:nvPr/>
        </p:nvSpPr>
        <p:spPr>
          <a:xfrm>
            <a:off x="7046630" y="2209878"/>
            <a:ext cx="1621500" cy="401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i="1" lang="en" sz="1200">
                <a:latin typeface="Open Sans Light"/>
                <a:ea typeface="Open Sans Light"/>
                <a:cs typeface="Open Sans Light"/>
                <a:sym typeface="Open Sans Light"/>
              </a:rPr>
              <a:t>rgb(217, 216, 228)</a:t>
            </a:r>
            <a:endParaRPr b="1" i="1" sz="1200">
              <a:latin typeface="Open Sans"/>
              <a:ea typeface="Open Sans"/>
              <a:cs typeface="Open Sans"/>
              <a:sym typeface="Open Sans"/>
            </a:endParaRPr>
          </a:p>
        </p:txBody>
      </p:sp>
      <p:sp>
        <p:nvSpPr>
          <p:cNvPr id="312" name="Google Shape;312;p31"/>
          <p:cNvSpPr/>
          <p:nvPr/>
        </p:nvSpPr>
        <p:spPr>
          <a:xfrm>
            <a:off x="6612846" y="2860652"/>
            <a:ext cx="335100" cy="335100"/>
          </a:xfrm>
          <a:prstGeom prst="rect">
            <a:avLst/>
          </a:prstGeom>
          <a:solidFill>
            <a:srgbClr val="E3E3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1"/>
          <p:cNvSpPr txBox="1"/>
          <p:nvPr/>
        </p:nvSpPr>
        <p:spPr>
          <a:xfrm>
            <a:off x="7041074" y="2806300"/>
            <a:ext cx="1802100" cy="401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i="1" lang="en" sz="1200">
                <a:latin typeface="Open Sans Light"/>
                <a:ea typeface="Open Sans Light"/>
                <a:cs typeface="Open Sans Light"/>
                <a:sym typeface="Open Sans Light"/>
              </a:rPr>
              <a:t>rgb(227, 227, 233)</a:t>
            </a:r>
            <a:endParaRPr b="1" i="1" sz="1200">
              <a:latin typeface="Open Sans"/>
              <a:ea typeface="Open Sans"/>
              <a:cs typeface="Open Sans"/>
              <a:sym typeface="Open Sans"/>
            </a:endParaRPr>
          </a:p>
        </p:txBody>
      </p:sp>
      <p:sp>
        <p:nvSpPr>
          <p:cNvPr id="314" name="Google Shape;314;p31"/>
          <p:cNvSpPr/>
          <p:nvPr/>
        </p:nvSpPr>
        <p:spPr>
          <a:xfrm>
            <a:off x="6612846" y="3499869"/>
            <a:ext cx="335100" cy="335100"/>
          </a:xfrm>
          <a:prstGeom prst="rect">
            <a:avLst/>
          </a:prstGeom>
          <a:solidFill>
            <a:srgbClr val="D9DBE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
          <p:cNvSpPr txBox="1"/>
          <p:nvPr/>
        </p:nvSpPr>
        <p:spPr>
          <a:xfrm>
            <a:off x="7041074" y="3445500"/>
            <a:ext cx="1621500" cy="401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i="1" lang="en" sz="1200">
                <a:latin typeface="Open Sans Light"/>
                <a:ea typeface="Open Sans Light"/>
                <a:cs typeface="Open Sans Light"/>
                <a:sym typeface="Open Sans Light"/>
              </a:rPr>
              <a:t>rgb(217, 219, 225)</a:t>
            </a:r>
            <a:endParaRPr b="1" i="1" sz="12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nvSpPr>
        <p:spPr>
          <a:xfrm>
            <a:off x="1147200" y="1875600"/>
            <a:ext cx="6849600" cy="1392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Open Sans Light"/>
                <a:ea typeface="Open Sans Light"/>
                <a:cs typeface="Open Sans Light"/>
                <a:sym typeface="Open Sans Light"/>
              </a:rPr>
              <a:t>While conducting graphics research in early 2006 we tested a new method for anti-aliasing that provided a visual quality improvement comparable to 4x MSAA, but with about half the storage cost. In this presentation we’ll walk through the basics of the approach, and discuss our handling of several</a:t>
            </a:r>
            <a:r>
              <a:rPr lang="en">
                <a:latin typeface="Open Sans Light"/>
                <a:ea typeface="Open Sans Light"/>
                <a:cs typeface="Open Sans Light"/>
                <a:sym typeface="Open Sans Light"/>
              </a:rPr>
              <a:t> </a:t>
            </a:r>
            <a:r>
              <a:rPr lang="en">
                <a:latin typeface="Open Sans Light"/>
                <a:ea typeface="Open Sans Light"/>
                <a:cs typeface="Open Sans Light"/>
                <a:sym typeface="Open Sans Light"/>
              </a:rPr>
              <a:t>challenging edge cases.</a:t>
            </a:r>
            <a:endParaRPr>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69" name="Google Shape;69;p15"/>
          <p:cNvSpPr/>
          <p:nvPr/>
        </p:nvSpPr>
        <p:spPr>
          <a:xfrm>
            <a:off x="6772275" y="4371950"/>
            <a:ext cx="2686800" cy="6363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348700" y="183075"/>
            <a:ext cx="20748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72" name="Google Shape;72;p15"/>
          <p:cNvSpPr txBox="1"/>
          <p:nvPr/>
        </p:nvSpPr>
        <p:spPr>
          <a:xfrm>
            <a:off x="6711050" y="4371950"/>
            <a:ext cx="2351400" cy="679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a:solidFill>
                  <a:srgbClr val="FFFFFF"/>
                </a:solidFill>
                <a:latin typeface="Open Sans"/>
                <a:ea typeface="Open Sans"/>
                <a:cs typeface="Open Sans"/>
                <a:sym typeface="Open Sans"/>
              </a:rPr>
              <a:t>Duke Nukem Forever</a:t>
            </a:r>
            <a:endParaRPr b="1">
              <a:solidFill>
                <a:srgbClr val="FFFFFF"/>
              </a:solidFill>
              <a:latin typeface="Open Sans"/>
              <a:ea typeface="Open Sans"/>
              <a:cs typeface="Open Sans"/>
              <a:sym typeface="Open Sans"/>
            </a:endParaRPr>
          </a:p>
          <a:p>
            <a:pPr indent="0" lvl="0" marL="0" rtl="0" algn="r">
              <a:lnSpc>
                <a:spcPct val="115000"/>
              </a:lnSpc>
              <a:spcBef>
                <a:spcPts val="0"/>
              </a:spcBef>
              <a:spcAft>
                <a:spcPts val="0"/>
              </a:spcAft>
              <a:buNone/>
            </a:pPr>
            <a:r>
              <a:rPr lang="en">
                <a:solidFill>
                  <a:srgbClr val="FFFFFF"/>
                </a:solidFill>
                <a:latin typeface="Open Sans Light"/>
                <a:ea typeface="Open Sans Light"/>
                <a:cs typeface="Open Sans Light"/>
                <a:sym typeface="Open Sans Light"/>
              </a:rPr>
              <a:t>1152x640 (No AA)</a:t>
            </a:r>
            <a:endParaRPr>
              <a:solidFill>
                <a:srgbClr val="FFFFFF"/>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8" name="Google Shape;78;p16"/>
          <p:cNvSpPr/>
          <p:nvPr/>
        </p:nvSpPr>
        <p:spPr>
          <a:xfrm>
            <a:off x="-348700" y="183075"/>
            <a:ext cx="20748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80" name="Google Shape;80;p16"/>
          <p:cNvSpPr/>
          <p:nvPr/>
        </p:nvSpPr>
        <p:spPr>
          <a:xfrm>
            <a:off x="587825" y="3159575"/>
            <a:ext cx="1022700" cy="1022700"/>
          </a:xfrm>
          <a:prstGeom prst="ellipse">
            <a:avLst/>
          </a:prstGeom>
          <a:noFill/>
          <a:ln cap="flat" cmpd="sng" w="38100">
            <a:solidFill>
              <a:srgbClr val="D9D2E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6208275" y="1009650"/>
            <a:ext cx="1022700" cy="1022700"/>
          </a:xfrm>
          <a:prstGeom prst="ellipse">
            <a:avLst/>
          </a:prstGeom>
          <a:noFill/>
          <a:ln cap="flat" cmpd="sng" w="38100">
            <a:solidFill>
              <a:srgbClr val="D9D2E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5080900" y="1443700"/>
            <a:ext cx="1022700" cy="1022700"/>
          </a:xfrm>
          <a:prstGeom prst="ellipse">
            <a:avLst/>
          </a:prstGeom>
          <a:noFill/>
          <a:ln cap="flat" cmpd="sng" w="38100">
            <a:solidFill>
              <a:srgbClr val="D9D2E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2722775" y="1009650"/>
            <a:ext cx="1022700" cy="1022700"/>
          </a:xfrm>
          <a:prstGeom prst="ellipse">
            <a:avLst/>
          </a:prstGeom>
          <a:noFill/>
          <a:ln cap="flat" cmpd="sng" w="38100">
            <a:solidFill>
              <a:srgbClr val="D9D2E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303450" y="799425"/>
            <a:ext cx="1022700" cy="1022700"/>
          </a:xfrm>
          <a:prstGeom prst="ellipse">
            <a:avLst/>
          </a:prstGeom>
          <a:noFill/>
          <a:ln cap="flat" cmpd="sng" w="38100">
            <a:solidFill>
              <a:srgbClr val="D9D2E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6609675" y="2256050"/>
            <a:ext cx="1022700" cy="1022700"/>
          </a:xfrm>
          <a:prstGeom prst="ellipse">
            <a:avLst/>
          </a:prstGeom>
          <a:noFill/>
          <a:ln cap="flat" cmpd="sng" w="38100">
            <a:solidFill>
              <a:srgbClr val="D9D2E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6772275" y="4371950"/>
            <a:ext cx="2686800" cy="6363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nvSpPr>
        <p:spPr>
          <a:xfrm>
            <a:off x="6711050" y="4371950"/>
            <a:ext cx="2351400" cy="679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a:solidFill>
                  <a:srgbClr val="FFFFFF"/>
                </a:solidFill>
                <a:latin typeface="Open Sans"/>
                <a:ea typeface="Open Sans"/>
                <a:cs typeface="Open Sans"/>
                <a:sym typeface="Open Sans"/>
              </a:rPr>
              <a:t>Duke Nukem Forever</a:t>
            </a:r>
            <a:endParaRPr b="1">
              <a:solidFill>
                <a:srgbClr val="FFFFFF"/>
              </a:solidFill>
              <a:latin typeface="Open Sans"/>
              <a:ea typeface="Open Sans"/>
              <a:cs typeface="Open Sans"/>
              <a:sym typeface="Open Sans"/>
            </a:endParaRPr>
          </a:p>
          <a:p>
            <a:pPr indent="0" lvl="0" marL="0" rtl="0" algn="r">
              <a:lnSpc>
                <a:spcPct val="115000"/>
              </a:lnSpc>
              <a:spcBef>
                <a:spcPts val="0"/>
              </a:spcBef>
              <a:spcAft>
                <a:spcPts val="0"/>
              </a:spcAft>
              <a:buNone/>
            </a:pPr>
            <a:r>
              <a:rPr lang="en">
                <a:solidFill>
                  <a:srgbClr val="FFFFFF"/>
                </a:solidFill>
                <a:latin typeface="Open Sans Light"/>
                <a:ea typeface="Open Sans Light"/>
                <a:cs typeface="Open Sans Light"/>
                <a:sym typeface="Open Sans Light"/>
              </a:rPr>
              <a:t>1152x640 (No AA)</a:t>
            </a:r>
            <a:endParaRPr>
              <a:solidFill>
                <a:srgbClr val="FFFFFF"/>
              </a:solidFill>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3841775" y="2102825"/>
            <a:ext cx="762000" cy="1240049"/>
          </a:xfrm>
          <a:prstGeom prst="rect">
            <a:avLst/>
          </a:prstGeom>
          <a:noFill/>
          <a:ln>
            <a:noFill/>
          </a:ln>
        </p:spPr>
      </p:pic>
      <p:sp>
        <p:nvSpPr>
          <p:cNvPr id="93" name="Google Shape;93;p17"/>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94" name="Google Shape;94;p17"/>
          <p:cNvSpPr txBox="1"/>
          <p:nvPr/>
        </p:nvSpPr>
        <p:spPr>
          <a:xfrm>
            <a:off x="1569075" y="1016050"/>
            <a:ext cx="6268800" cy="77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Jagged lines along object boundaries in raster based graphics systems </a:t>
            </a:r>
            <a:r>
              <a:rPr i="1" lang="en" sz="1200">
                <a:latin typeface="Open Sans Light"/>
                <a:ea typeface="Open Sans Light"/>
                <a:cs typeface="Open Sans Light"/>
                <a:sym typeface="Open Sans Light"/>
              </a:rPr>
              <a:t>(aka spatial discontinuities in high frequency visual data)</a:t>
            </a:r>
            <a:endParaRPr i="1" sz="1200">
              <a:latin typeface="Open Sans Light"/>
              <a:ea typeface="Open Sans Light"/>
              <a:cs typeface="Open Sans Light"/>
              <a:sym typeface="Open Sans Light"/>
            </a:endParaRPr>
          </a:p>
        </p:txBody>
      </p:sp>
      <p:sp>
        <p:nvSpPr>
          <p:cNvPr id="95" name="Google Shape;95;p17"/>
          <p:cNvSpPr txBox="1"/>
          <p:nvPr/>
        </p:nvSpPr>
        <p:spPr>
          <a:xfrm>
            <a:off x="883525" y="1501331"/>
            <a:ext cx="2781000" cy="241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0"/>
              <a:t>A</a:t>
            </a:r>
            <a:endParaRPr sz="15000"/>
          </a:p>
        </p:txBody>
      </p:sp>
      <p:sp>
        <p:nvSpPr>
          <p:cNvPr id="96" name="Google Shape;96;p17"/>
          <p:cNvSpPr/>
          <p:nvPr/>
        </p:nvSpPr>
        <p:spPr>
          <a:xfrm>
            <a:off x="3841775" y="2107050"/>
            <a:ext cx="1370700" cy="1239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2513768" y="2522949"/>
            <a:ext cx="244200" cy="244500"/>
          </a:xfrm>
          <a:prstGeom prst="rect">
            <a:avLst/>
          </a:prstGeom>
          <a:solidFill>
            <a:srgbClr val="FFFFFF">
              <a:alpha val="6312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 name="Google Shape;98;p17"/>
          <p:cNvCxnSpPr/>
          <p:nvPr/>
        </p:nvCxnSpPr>
        <p:spPr>
          <a:xfrm flipH="1" rot="10800000">
            <a:off x="2757850" y="2112413"/>
            <a:ext cx="1081500" cy="408900"/>
          </a:xfrm>
          <a:prstGeom prst="straightConnector1">
            <a:avLst/>
          </a:prstGeom>
          <a:noFill/>
          <a:ln cap="flat" cmpd="sng" w="9525">
            <a:solidFill>
              <a:schemeClr val="dk2"/>
            </a:solidFill>
            <a:prstDash val="solid"/>
            <a:round/>
            <a:headEnd len="med" w="med" type="none"/>
            <a:tailEnd len="med" w="med" type="none"/>
          </a:ln>
        </p:spPr>
      </p:cxnSp>
      <p:cxnSp>
        <p:nvCxnSpPr>
          <p:cNvPr id="99" name="Google Shape;99;p17"/>
          <p:cNvCxnSpPr/>
          <p:nvPr/>
        </p:nvCxnSpPr>
        <p:spPr>
          <a:xfrm>
            <a:off x="2757850" y="2765406"/>
            <a:ext cx="1081500" cy="577800"/>
          </a:xfrm>
          <a:prstGeom prst="straightConnector1">
            <a:avLst/>
          </a:prstGeom>
          <a:noFill/>
          <a:ln cap="flat" cmpd="sng" w="9525">
            <a:solidFill>
              <a:schemeClr val="dk2"/>
            </a:solidFill>
            <a:prstDash val="solid"/>
            <a:round/>
            <a:headEnd len="med" w="med" type="none"/>
            <a:tailEnd len="med" w="med" type="none"/>
          </a:ln>
        </p:spPr>
      </p:cxnSp>
      <p:sp>
        <p:nvSpPr>
          <p:cNvPr id="100" name="Google Shape;100;p17"/>
          <p:cNvSpPr/>
          <p:nvPr/>
        </p:nvSpPr>
        <p:spPr>
          <a:xfrm>
            <a:off x="-348700" y="183075"/>
            <a:ext cx="20748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102" name="Google Shape;102;p17"/>
          <p:cNvSpPr txBox="1"/>
          <p:nvPr/>
        </p:nvSpPr>
        <p:spPr>
          <a:xfrm>
            <a:off x="1546125" y="3815744"/>
            <a:ext cx="5922300" cy="107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Open Sans"/>
                <a:ea typeface="Open Sans"/>
                <a:cs typeface="Open Sans"/>
                <a:sym typeface="Open Sans"/>
              </a:rPr>
              <a:t>Lots of ways to solve this.</a:t>
            </a:r>
            <a:r>
              <a:rPr lang="en" sz="1200">
                <a:latin typeface="Open Sans Light"/>
                <a:ea typeface="Open Sans Light"/>
                <a:cs typeface="Open Sans Light"/>
                <a:sym typeface="Open Sans Light"/>
              </a:rPr>
              <a:t> The simplest approach is simply increasing resolution </a:t>
            </a:r>
            <a:r>
              <a:rPr i="1" lang="en" sz="1200">
                <a:latin typeface="Open Sans Light"/>
                <a:ea typeface="Open Sans Light"/>
                <a:cs typeface="Open Sans Light"/>
                <a:sym typeface="Open Sans Light"/>
              </a:rPr>
              <a:t>(if possible)</a:t>
            </a:r>
            <a:r>
              <a:rPr lang="en" sz="1200">
                <a:latin typeface="Open Sans Light"/>
                <a:ea typeface="Open Sans Light"/>
                <a:cs typeface="Open Sans Light"/>
                <a:sym typeface="Open Sans Light"/>
              </a:rPr>
              <a:t>. More advanced methods seek to smooth jagged edges where needed, while minimizing overall processing and storage costs.</a:t>
            </a:r>
            <a:endParaRPr b="1" i="1" sz="1200">
              <a:latin typeface="Open Sans"/>
              <a:ea typeface="Open Sans"/>
              <a:cs typeface="Open Sans"/>
              <a:sym typeface="Open Sans"/>
            </a:endParaRPr>
          </a:p>
        </p:txBody>
      </p:sp>
      <p:pic>
        <p:nvPicPr>
          <p:cNvPr id="103" name="Google Shape;103;p17"/>
          <p:cNvPicPr preferRelativeResize="0"/>
          <p:nvPr/>
        </p:nvPicPr>
        <p:blipFill>
          <a:blip r:embed="rId4">
            <a:alphaModFix/>
          </a:blip>
          <a:stretch>
            <a:fillRect/>
          </a:stretch>
        </p:blipFill>
        <p:spPr>
          <a:xfrm>
            <a:off x="5900951" y="2107050"/>
            <a:ext cx="762000" cy="1236726"/>
          </a:xfrm>
          <a:prstGeom prst="rect">
            <a:avLst/>
          </a:prstGeom>
          <a:noFill/>
          <a:ln>
            <a:noFill/>
          </a:ln>
        </p:spPr>
      </p:pic>
      <p:sp>
        <p:nvSpPr>
          <p:cNvPr id="104" name="Google Shape;104;p17"/>
          <p:cNvSpPr/>
          <p:nvPr/>
        </p:nvSpPr>
        <p:spPr>
          <a:xfrm>
            <a:off x="5899175" y="2107050"/>
            <a:ext cx="1370700" cy="1239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nvSpPr>
        <p:spPr>
          <a:xfrm>
            <a:off x="5212475" y="2516650"/>
            <a:ext cx="686400" cy="47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latin typeface="Open Sans SemiBold"/>
                <a:ea typeface="Open Sans SemiBold"/>
                <a:cs typeface="Open Sans SemiBold"/>
                <a:sym typeface="Open Sans SemiBold"/>
              </a:rPr>
              <a:t>VS</a:t>
            </a:r>
            <a:endParaRPr i="1">
              <a:latin typeface="Open Sans SemiBold"/>
              <a:ea typeface="Open Sans SemiBold"/>
              <a:cs typeface="Open Sans SemiBold"/>
              <a:sym typeface="Open Sa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nvSpPr>
        <p:spPr>
          <a:xfrm>
            <a:off x="906650" y="1359725"/>
            <a:ext cx="2615400" cy="55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Open Sans"/>
                <a:ea typeface="Open Sans"/>
                <a:cs typeface="Open Sans"/>
                <a:sym typeface="Open Sans"/>
              </a:rPr>
              <a:t>Super-sample anti-aliasing:</a:t>
            </a:r>
            <a:endParaRPr b="1" i="1">
              <a:latin typeface="Open Sans"/>
              <a:ea typeface="Open Sans"/>
              <a:cs typeface="Open Sans"/>
              <a:sym typeface="Open Sans"/>
            </a:endParaRPr>
          </a:p>
        </p:txBody>
      </p:sp>
      <p:sp>
        <p:nvSpPr>
          <p:cNvPr id="111" name="Google Shape;111;p18"/>
          <p:cNvSpPr txBox="1"/>
          <p:nvPr/>
        </p:nvSpPr>
        <p:spPr>
          <a:xfrm>
            <a:off x="906650" y="2807525"/>
            <a:ext cx="2554200" cy="55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Open Sans"/>
                <a:ea typeface="Open Sans"/>
                <a:cs typeface="Open Sans"/>
                <a:sym typeface="Open Sans"/>
              </a:rPr>
              <a:t>Multi</a:t>
            </a:r>
            <a:r>
              <a:rPr b="1" lang="en">
                <a:latin typeface="Open Sans"/>
                <a:ea typeface="Open Sans"/>
                <a:cs typeface="Open Sans"/>
                <a:sym typeface="Open Sans"/>
              </a:rPr>
              <a:t>-sample anti-aliasing:</a:t>
            </a:r>
            <a:endParaRPr b="1" i="1">
              <a:latin typeface="Open Sans"/>
              <a:ea typeface="Open Sans"/>
              <a:cs typeface="Open Sans"/>
              <a:sym typeface="Open Sans"/>
            </a:endParaRPr>
          </a:p>
        </p:txBody>
      </p:sp>
      <p:sp>
        <p:nvSpPr>
          <p:cNvPr id="112" name="Google Shape;112;p18"/>
          <p:cNvSpPr txBox="1"/>
          <p:nvPr/>
        </p:nvSpPr>
        <p:spPr>
          <a:xfrm>
            <a:off x="906650" y="1664525"/>
            <a:ext cx="6939300" cy="108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Render the scene at a higher resolution and then downsample using an intelligent filter. Significantly improves visual quality but carries a high cost </a:t>
            </a:r>
            <a:r>
              <a:rPr i="1" lang="en" sz="1200">
                <a:latin typeface="Open Sans Light"/>
                <a:ea typeface="Open Sans Light"/>
                <a:cs typeface="Open Sans Light"/>
                <a:sym typeface="Open Sans Light"/>
              </a:rPr>
              <a:t>(typically 4x-16x the video memory, and 4x-16x additional shader processing)</a:t>
            </a:r>
            <a:endParaRPr i="1" sz="1200">
              <a:latin typeface="Open Sans Light"/>
              <a:ea typeface="Open Sans Light"/>
              <a:cs typeface="Open Sans Light"/>
              <a:sym typeface="Open Sans Light"/>
            </a:endParaRPr>
          </a:p>
        </p:txBody>
      </p:sp>
      <p:sp>
        <p:nvSpPr>
          <p:cNvPr id="113" name="Google Shape;113;p18"/>
          <p:cNvSpPr txBox="1"/>
          <p:nvPr/>
        </p:nvSpPr>
        <p:spPr>
          <a:xfrm>
            <a:off x="906650" y="3112325"/>
            <a:ext cx="6939300" cy="114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Render the scene at a </a:t>
            </a:r>
            <a:r>
              <a:rPr lang="en" sz="1200">
                <a:latin typeface="Open Sans Light"/>
                <a:ea typeface="Open Sans Light"/>
                <a:cs typeface="Open Sans Light"/>
                <a:sym typeface="Open Sans Light"/>
              </a:rPr>
              <a:t>normal </a:t>
            </a:r>
            <a:r>
              <a:rPr lang="en" sz="1200">
                <a:latin typeface="Open Sans Light"/>
                <a:ea typeface="Open Sans Light"/>
                <a:cs typeface="Open Sans Light"/>
                <a:sym typeface="Open Sans Light"/>
              </a:rPr>
              <a:t>resolution, but maintain multiple sub-pixel samples that can be blended together to produce a smoother final result. Significantly improves visual quality but also carries a high cost </a:t>
            </a:r>
            <a:r>
              <a:rPr i="1" lang="en" sz="1200">
                <a:latin typeface="Open Sans Light"/>
                <a:ea typeface="Open Sans Light"/>
                <a:cs typeface="Open Sans Light"/>
                <a:sym typeface="Open Sans Light"/>
              </a:rPr>
              <a:t>(typically 2x-16x the video memory)</a:t>
            </a:r>
            <a:endParaRPr i="1" sz="1200">
              <a:latin typeface="Open Sans Light"/>
              <a:ea typeface="Open Sans Light"/>
              <a:cs typeface="Open Sans Light"/>
              <a:sym typeface="Open Sans Light"/>
            </a:endParaRPr>
          </a:p>
        </p:txBody>
      </p:sp>
      <p:sp>
        <p:nvSpPr>
          <p:cNvPr id="114" name="Google Shape;114;p18"/>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115" name="Google Shape;115;p18"/>
          <p:cNvSpPr/>
          <p:nvPr/>
        </p:nvSpPr>
        <p:spPr>
          <a:xfrm>
            <a:off x="-348700" y="183075"/>
            <a:ext cx="23922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txBox="1"/>
          <p:nvPr/>
        </p:nvSpPr>
        <p:spPr>
          <a:xfrm>
            <a:off x="174350" y="183075"/>
            <a:ext cx="2224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Popular Methods</a:t>
            </a:r>
            <a:endParaRPr b="1">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p:nvPr/>
        </p:nvSpPr>
        <p:spPr>
          <a:xfrm>
            <a:off x="5428275" y="1523988"/>
            <a:ext cx="2545600" cy="2318950"/>
          </a:xfrm>
          <a:custGeom>
            <a:rect b="b" l="l" r="r" t="t"/>
            <a:pathLst>
              <a:path extrusionOk="0" h="92758" w="101824">
                <a:moveTo>
                  <a:pt x="101824" y="0"/>
                </a:moveTo>
                <a:lnTo>
                  <a:pt x="349" y="35918"/>
                </a:lnTo>
                <a:lnTo>
                  <a:pt x="0" y="92409"/>
                </a:lnTo>
                <a:lnTo>
                  <a:pt x="101475" y="92758"/>
                </a:lnTo>
                <a:close/>
              </a:path>
            </a:pathLst>
          </a:custGeom>
          <a:solidFill>
            <a:srgbClr val="D9EAD3"/>
          </a:solidFill>
          <a:ln>
            <a:noFill/>
          </a:ln>
        </p:spPr>
      </p:sp>
      <p:sp>
        <p:nvSpPr>
          <p:cNvPr id="122" name="Google Shape;122;p19"/>
          <p:cNvSpPr/>
          <p:nvPr/>
        </p:nvSpPr>
        <p:spPr>
          <a:xfrm>
            <a:off x="5428275" y="1297338"/>
            <a:ext cx="2371250" cy="2545600"/>
          </a:xfrm>
          <a:custGeom>
            <a:rect b="b" l="l" r="r" t="t"/>
            <a:pathLst>
              <a:path extrusionOk="0" h="101824" w="94850">
                <a:moveTo>
                  <a:pt x="21620" y="697"/>
                </a:moveTo>
                <a:lnTo>
                  <a:pt x="94850" y="101824"/>
                </a:lnTo>
                <a:lnTo>
                  <a:pt x="349" y="101824"/>
                </a:lnTo>
                <a:lnTo>
                  <a:pt x="0" y="0"/>
                </a:lnTo>
                <a:close/>
              </a:path>
            </a:pathLst>
          </a:custGeom>
          <a:solidFill>
            <a:srgbClr val="D9D2E9"/>
          </a:solidFill>
          <a:ln>
            <a:noFill/>
          </a:ln>
        </p:spPr>
      </p:sp>
      <p:sp>
        <p:nvSpPr>
          <p:cNvPr id="123" name="Google Shape;123;p19"/>
          <p:cNvSpPr txBox="1"/>
          <p:nvPr/>
        </p:nvSpPr>
        <p:spPr>
          <a:xfrm>
            <a:off x="863050" y="1738050"/>
            <a:ext cx="3836100" cy="166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Let’s walk through a simple example of anti-aliasing.</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600">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600">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Two overlapping triangles intersecting our pixel. Purple triangle is </a:t>
            </a:r>
            <a:r>
              <a:rPr i="1" lang="en" sz="1200">
                <a:latin typeface="Open Sans Light"/>
                <a:ea typeface="Open Sans Light"/>
                <a:cs typeface="Open Sans Light"/>
                <a:sym typeface="Open Sans Light"/>
              </a:rPr>
              <a:t>in front, </a:t>
            </a:r>
            <a:r>
              <a:rPr lang="en" sz="1200">
                <a:latin typeface="Open Sans Light"/>
                <a:ea typeface="Open Sans Light"/>
                <a:cs typeface="Open Sans Light"/>
                <a:sym typeface="Open Sans Light"/>
              </a:rPr>
              <a:t>green triangle is behind.</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600">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600">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b="1" lang="en" sz="1200">
                <a:latin typeface="Open Sans"/>
                <a:ea typeface="Open Sans"/>
                <a:cs typeface="Open Sans"/>
                <a:sym typeface="Open Sans"/>
              </a:rPr>
              <a:t>Let’s assume that one color fragment is </a:t>
            </a:r>
            <a:r>
              <a:rPr b="1" lang="en" sz="1200">
                <a:latin typeface="Consolas"/>
                <a:ea typeface="Consolas"/>
                <a:cs typeface="Consolas"/>
                <a:sym typeface="Consolas"/>
              </a:rPr>
              <a:t>16 bytes</a:t>
            </a:r>
            <a:r>
              <a:rPr b="1" lang="en" sz="1200">
                <a:latin typeface="Open Sans"/>
                <a:ea typeface="Open Sans"/>
                <a:cs typeface="Open Sans"/>
                <a:sym typeface="Open Sans"/>
              </a:rPr>
              <a:t>, and one depth fragment is </a:t>
            </a:r>
            <a:r>
              <a:rPr b="1" lang="en" sz="1200">
                <a:latin typeface="Consolas"/>
                <a:ea typeface="Consolas"/>
                <a:cs typeface="Consolas"/>
                <a:sym typeface="Consolas"/>
              </a:rPr>
              <a:t>2 bytes</a:t>
            </a:r>
            <a:r>
              <a:rPr b="1" lang="en" sz="1200">
                <a:latin typeface="Open Sans"/>
                <a:ea typeface="Open Sans"/>
                <a:cs typeface="Open Sans"/>
                <a:sym typeface="Open Sans"/>
              </a:rPr>
              <a:t>.</a:t>
            </a:r>
            <a:endParaRPr b="1" sz="1200">
              <a:latin typeface="Open Sans"/>
              <a:ea typeface="Open Sans"/>
              <a:cs typeface="Open Sans"/>
              <a:sym typeface="Open Sans"/>
            </a:endParaRPr>
          </a:p>
        </p:txBody>
      </p:sp>
      <p:sp>
        <p:nvSpPr>
          <p:cNvPr id="124" name="Google Shape;124;p19"/>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125" name="Google Shape;125;p19"/>
          <p:cNvSpPr/>
          <p:nvPr/>
        </p:nvSpPr>
        <p:spPr>
          <a:xfrm>
            <a:off x="-348700" y="183075"/>
            <a:ext cx="20271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Walkthrough</a:t>
            </a:r>
            <a:endParaRPr b="1">
              <a:solidFill>
                <a:srgbClr val="FFFFFF"/>
              </a:solidFill>
              <a:latin typeface="Open Sans"/>
              <a:ea typeface="Open Sans"/>
              <a:cs typeface="Open Sans"/>
              <a:sym typeface="Open Sans"/>
            </a:endParaRPr>
          </a:p>
        </p:txBody>
      </p:sp>
      <p:sp>
        <p:nvSpPr>
          <p:cNvPr id="127" name="Google Shape;127;p19"/>
          <p:cNvSpPr txBox="1"/>
          <p:nvPr/>
        </p:nvSpPr>
        <p:spPr>
          <a:xfrm>
            <a:off x="5431250" y="3939075"/>
            <a:ext cx="2545500" cy="5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latin typeface="Open Sans Light"/>
                <a:ea typeface="Open Sans Light"/>
                <a:cs typeface="Open Sans Light"/>
                <a:sym typeface="Open Sans Light"/>
              </a:rPr>
              <a:t>our example pixel</a:t>
            </a:r>
            <a:endParaRPr i="1" sz="1200">
              <a:latin typeface="Open Sans Light"/>
              <a:ea typeface="Open Sans Light"/>
              <a:cs typeface="Open Sans Light"/>
              <a:sym typeface="Open Sans Light"/>
            </a:endParaRPr>
          </a:p>
        </p:txBody>
      </p:sp>
      <p:sp>
        <p:nvSpPr>
          <p:cNvPr id="128" name="Google Shape;128;p19"/>
          <p:cNvSpPr/>
          <p:nvPr/>
        </p:nvSpPr>
        <p:spPr>
          <a:xfrm>
            <a:off x="5425200" y="1306063"/>
            <a:ext cx="2540100" cy="25401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0"/>
          <p:cNvSpPr/>
          <p:nvPr/>
        </p:nvSpPr>
        <p:spPr>
          <a:xfrm>
            <a:off x="709963" y="1676388"/>
            <a:ext cx="2545600" cy="2318950"/>
          </a:xfrm>
          <a:custGeom>
            <a:rect b="b" l="l" r="r" t="t"/>
            <a:pathLst>
              <a:path extrusionOk="0" h="92758" w="101824">
                <a:moveTo>
                  <a:pt x="101824" y="0"/>
                </a:moveTo>
                <a:lnTo>
                  <a:pt x="349" y="35918"/>
                </a:lnTo>
                <a:lnTo>
                  <a:pt x="0" y="92409"/>
                </a:lnTo>
                <a:lnTo>
                  <a:pt x="101475" y="92758"/>
                </a:lnTo>
                <a:close/>
              </a:path>
            </a:pathLst>
          </a:custGeom>
          <a:solidFill>
            <a:srgbClr val="D9EAD3"/>
          </a:solidFill>
          <a:ln>
            <a:noFill/>
          </a:ln>
        </p:spPr>
      </p:sp>
      <p:sp>
        <p:nvSpPr>
          <p:cNvPr id="134" name="Google Shape;134;p20"/>
          <p:cNvSpPr/>
          <p:nvPr/>
        </p:nvSpPr>
        <p:spPr>
          <a:xfrm>
            <a:off x="709963" y="1449738"/>
            <a:ext cx="2371250" cy="2545600"/>
          </a:xfrm>
          <a:custGeom>
            <a:rect b="b" l="l" r="r" t="t"/>
            <a:pathLst>
              <a:path extrusionOk="0" h="101824" w="94850">
                <a:moveTo>
                  <a:pt x="21620" y="697"/>
                </a:moveTo>
                <a:lnTo>
                  <a:pt x="94850" y="101824"/>
                </a:lnTo>
                <a:lnTo>
                  <a:pt x="349" y="101824"/>
                </a:lnTo>
                <a:lnTo>
                  <a:pt x="0" y="0"/>
                </a:lnTo>
                <a:close/>
              </a:path>
            </a:pathLst>
          </a:custGeom>
          <a:solidFill>
            <a:srgbClr val="D9D2E9"/>
          </a:solidFill>
          <a:ln>
            <a:noFill/>
          </a:ln>
        </p:spPr>
      </p:sp>
      <p:sp>
        <p:nvSpPr>
          <p:cNvPr id="135" name="Google Shape;135;p20"/>
          <p:cNvSpPr/>
          <p:nvPr/>
        </p:nvSpPr>
        <p:spPr>
          <a:xfrm>
            <a:off x="706888" y="1458463"/>
            <a:ext cx="2540100" cy="25401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txBox="1"/>
          <p:nvPr/>
        </p:nvSpPr>
        <p:spPr>
          <a:xfrm>
            <a:off x="3648263" y="2674488"/>
            <a:ext cx="2010300" cy="85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If we precisely compute the contribution of each color </a:t>
            </a:r>
            <a:r>
              <a:rPr i="1" lang="en" sz="1200">
                <a:latin typeface="Open Sans Light"/>
                <a:ea typeface="Open Sans Light"/>
                <a:cs typeface="Open Sans Light"/>
                <a:sym typeface="Open Sans Light"/>
              </a:rPr>
              <a:t>by area of coverage</a:t>
            </a:r>
            <a:endParaRPr b="1" i="1" sz="1200">
              <a:latin typeface="Open Sans"/>
              <a:ea typeface="Open Sans"/>
              <a:cs typeface="Open Sans"/>
              <a:sym typeface="Open Sans"/>
            </a:endParaRPr>
          </a:p>
        </p:txBody>
      </p:sp>
      <p:cxnSp>
        <p:nvCxnSpPr>
          <p:cNvPr id="137" name="Google Shape;137;p20"/>
          <p:cNvCxnSpPr/>
          <p:nvPr/>
        </p:nvCxnSpPr>
        <p:spPr>
          <a:xfrm>
            <a:off x="3544175" y="2533225"/>
            <a:ext cx="2089500" cy="0"/>
          </a:xfrm>
          <a:prstGeom prst="straightConnector1">
            <a:avLst/>
          </a:prstGeom>
          <a:noFill/>
          <a:ln cap="flat" cmpd="sng" w="9525">
            <a:solidFill>
              <a:srgbClr val="999999"/>
            </a:solidFill>
            <a:prstDash val="solid"/>
            <a:round/>
            <a:headEnd len="med" w="med" type="none"/>
            <a:tailEnd len="med" w="med" type="triangle"/>
          </a:ln>
        </p:spPr>
      </p:cxnSp>
      <p:sp>
        <p:nvSpPr>
          <p:cNvPr id="138" name="Google Shape;138;p20"/>
          <p:cNvSpPr/>
          <p:nvPr/>
        </p:nvSpPr>
        <p:spPr>
          <a:xfrm>
            <a:off x="5888488" y="1458463"/>
            <a:ext cx="2540100" cy="2540100"/>
          </a:xfrm>
          <a:prstGeom prst="rect">
            <a:avLst/>
          </a:prstGeom>
          <a:solidFill>
            <a:srgbClr val="DDDFE4"/>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txBox="1"/>
          <p:nvPr/>
        </p:nvSpPr>
        <p:spPr>
          <a:xfrm>
            <a:off x="710013" y="4047675"/>
            <a:ext cx="2545500" cy="5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latin typeface="Open Sans Light"/>
                <a:ea typeface="Open Sans Light"/>
                <a:cs typeface="Open Sans Light"/>
                <a:sym typeface="Open Sans Light"/>
              </a:rPr>
              <a:t>our example pixel</a:t>
            </a:r>
            <a:endParaRPr i="1" sz="1200">
              <a:latin typeface="Open Sans Light"/>
              <a:ea typeface="Open Sans Light"/>
              <a:cs typeface="Open Sans Light"/>
              <a:sym typeface="Open Sans Light"/>
            </a:endParaRPr>
          </a:p>
        </p:txBody>
      </p:sp>
      <p:sp>
        <p:nvSpPr>
          <p:cNvPr id="140" name="Google Shape;140;p20"/>
          <p:cNvSpPr txBox="1"/>
          <p:nvPr/>
        </p:nvSpPr>
        <p:spPr>
          <a:xfrm>
            <a:off x="5891613" y="4047675"/>
            <a:ext cx="2545500" cy="5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latin typeface="Open Sans Light"/>
                <a:ea typeface="Open Sans Light"/>
                <a:cs typeface="Open Sans Light"/>
                <a:sym typeface="Open Sans Light"/>
              </a:rPr>
              <a:t>r</a:t>
            </a:r>
            <a:r>
              <a:rPr i="1" lang="en" sz="1200">
                <a:latin typeface="Open Sans Light"/>
                <a:ea typeface="Open Sans Light"/>
                <a:cs typeface="Open Sans Light"/>
                <a:sym typeface="Open Sans Light"/>
              </a:rPr>
              <a:t>gb</a:t>
            </a:r>
            <a:r>
              <a:rPr i="1" lang="en" sz="1200">
                <a:latin typeface="Open Sans Light"/>
                <a:ea typeface="Open Sans Light"/>
                <a:cs typeface="Open Sans Light"/>
                <a:sym typeface="Open Sans Light"/>
              </a:rPr>
              <a:t>(</a:t>
            </a:r>
            <a:r>
              <a:rPr i="1" lang="en" sz="1200">
                <a:latin typeface="Open Sans Light"/>
                <a:ea typeface="Open Sans Light"/>
                <a:cs typeface="Open Sans Light"/>
                <a:sym typeface="Open Sans Light"/>
              </a:rPr>
              <a:t>221, 223, 228</a:t>
            </a:r>
            <a:r>
              <a:rPr i="1" lang="en" sz="1200">
                <a:latin typeface="Open Sans Light"/>
                <a:ea typeface="Open Sans Light"/>
                <a:cs typeface="Open Sans Light"/>
                <a:sym typeface="Open Sans Light"/>
              </a:rPr>
              <a:t>)</a:t>
            </a:r>
            <a:endParaRPr i="1" sz="1200">
              <a:latin typeface="Open Sans Light"/>
              <a:ea typeface="Open Sans Light"/>
              <a:cs typeface="Open Sans Light"/>
              <a:sym typeface="Open Sans Light"/>
            </a:endParaRPr>
          </a:p>
        </p:txBody>
      </p:sp>
      <p:sp>
        <p:nvSpPr>
          <p:cNvPr id="141" name="Google Shape;141;p20"/>
          <p:cNvSpPr txBox="1"/>
          <p:nvPr/>
        </p:nvSpPr>
        <p:spPr>
          <a:xfrm>
            <a:off x="3372088" y="1988700"/>
            <a:ext cx="2408700" cy="401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latin typeface="Open Sans"/>
                <a:ea typeface="Open Sans"/>
                <a:cs typeface="Open Sans"/>
                <a:sym typeface="Open Sans"/>
              </a:rPr>
              <a:t>Theoretically correct result</a:t>
            </a:r>
            <a:endParaRPr b="1" sz="1200">
              <a:latin typeface="Open Sans"/>
              <a:ea typeface="Open Sans"/>
              <a:cs typeface="Open Sans"/>
              <a:sym typeface="Open Sans"/>
            </a:endParaRPr>
          </a:p>
        </p:txBody>
      </p:sp>
      <p:sp>
        <p:nvSpPr>
          <p:cNvPr id="142" name="Google Shape;142;p20"/>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143" name="Google Shape;143;p20"/>
          <p:cNvSpPr/>
          <p:nvPr/>
        </p:nvSpPr>
        <p:spPr>
          <a:xfrm>
            <a:off x="-348700" y="183075"/>
            <a:ext cx="20271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Walkthrough</a:t>
            </a:r>
            <a:endParaRPr b="1">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p:nvPr/>
        </p:nvSpPr>
        <p:spPr>
          <a:xfrm>
            <a:off x="5428275" y="1520481"/>
            <a:ext cx="2545600" cy="2318950"/>
          </a:xfrm>
          <a:custGeom>
            <a:rect b="b" l="l" r="r" t="t"/>
            <a:pathLst>
              <a:path extrusionOk="0" h="92758" w="101824">
                <a:moveTo>
                  <a:pt x="101824" y="0"/>
                </a:moveTo>
                <a:lnTo>
                  <a:pt x="349" y="35918"/>
                </a:lnTo>
                <a:lnTo>
                  <a:pt x="0" y="92409"/>
                </a:lnTo>
                <a:lnTo>
                  <a:pt x="101475" y="92758"/>
                </a:lnTo>
                <a:close/>
              </a:path>
            </a:pathLst>
          </a:custGeom>
          <a:solidFill>
            <a:srgbClr val="D9EAD3"/>
          </a:solidFill>
          <a:ln>
            <a:noFill/>
          </a:ln>
        </p:spPr>
      </p:sp>
      <p:sp>
        <p:nvSpPr>
          <p:cNvPr id="150" name="Google Shape;150;p21"/>
          <p:cNvSpPr/>
          <p:nvPr/>
        </p:nvSpPr>
        <p:spPr>
          <a:xfrm>
            <a:off x="5428275" y="1293831"/>
            <a:ext cx="2371250" cy="2545600"/>
          </a:xfrm>
          <a:custGeom>
            <a:rect b="b" l="l" r="r" t="t"/>
            <a:pathLst>
              <a:path extrusionOk="0" h="101824" w="94850">
                <a:moveTo>
                  <a:pt x="21620" y="697"/>
                </a:moveTo>
                <a:lnTo>
                  <a:pt x="94850" y="101824"/>
                </a:lnTo>
                <a:lnTo>
                  <a:pt x="349" y="101824"/>
                </a:lnTo>
                <a:lnTo>
                  <a:pt x="0" y="0"/>
                </a:lnTo>
                <a:close/>
              </a:path>
            </a:pathLst>
          </a:custGeom>
          <a:solidFill>
            <a:srgbClr val="D9D2E9"/>
          </a:solidFill>
          <a:ln>
            <a:noFill/>
          </a:ln>
        </p:spPr>
      </p:sp>
      <p:sp>
        <p:nvSpPr>
          <p:cNvPr id="151" name="Google Shape;151;p21"/>
          <p:cNvSpPr/>
          <p:nvPr/>
        </p:nvSpPr>
        <p:spPr>
          <a:xfrm>
            <a:off x="5425200" y="1302556"/>
            <a:ext cx="2540100" cy="25401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txBox="1"/>
          <p:nvPr/>
        </p:nvSpPr>
        <p:spPr>
          <a:xfrm>
            <a:off x="1000475" y="1544856"/>
            <a:ext cx="3708900" cy="125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Open Sans Light"/>
                <a:ea typeface="Open Sans Light"/>
                <a:cs typeface="Open Sans Light"/>
                <a:sym typeface="Open Sans Light"/>
              </a:rPr>
              <a:t>Without anti-aliasing, the final pixel value is determined by the nearest object that overlaps the pixel center. </a:t>
            </a:r>
            <a:r>
              <a:rPr b="1" lang="en" sz="1200">
                <a:latin typeface="Open Sans"/>
                <a:ea typeface="Open Sans"/>
                <a:cs typeface="Open Sans"/>
                <a:sym typeface="Open Sans"/>
              </a:rPr>
              <a:t>This will result in jaggies at sub-retina DPIs</a:t>
            </a:r>
            <a:r>
              <a:rPr lang="en" sz="1200">
                <a:latin typeface="Open Sans Light"/>
                <a:ea typeface="Open Sans Light"/>
                <a:cs typeface="Open Sans Light"/>
                <a:sym typeface="Open Sans Light"/>
              </a:rPr>
              <a:t>, but the storage and processing costs are minimal.</a:t>
            </a:r>
            <a:endParaRPr sz="1200">
              <a:latin typeface="Open Sans Light"/>
              <a:ea typeface="Open Sans Light"/>
              <a:cs typeface="Open Sans Light"/>
              <a:sym typeface="Open Sans Light"/>
            </a:endParaRPr>
          </a:p>
        </p:txBody>
      </p:sp>
      <p:cxnSp>
        <p:nvCxnSpPr>
          <p:cNvPr id="153" name="Google Shape;153;p21"/>
          <p:cNvCxnSpPr/>
          <p:nvPr/>
        </p:nvCxnSpPr>
        <p:spPr>
          <a:xfrm>
            <a:off x="6695250" y="1302556"/>
            <a:ext cx="0" cy="2540100"/>
          </a:xfrm>
          <a:prstGeom prst="straightConnector1">
            <a:avLst/>
          </a:prstGeom>
          <a:noFill/>
          <a:ln cap="flat" cmpd="sng" w="19050">
            <a:solidFill>
              <a:srgbClr val="666666"/>
            </a:solidFill>
            <a:prstDash val="dot"/>
            <a:round/>
            <a:headEnd len="med" w="med" type="none"/>
            <a:tailEnd len="med" w="med" type="none"/>
          </a:ln>
        </p:spPr>
      </p:cxnSp>
      <p:cxnSp>
        <p:nvCxnSpPr>
          <p:cNvPr id="154" name="Google Shape;154;p21"/>
          <p:cNvCxnSpPr/>
          <p:nvPr/>
        </p:nvCxnSpPr>
        <p:spPr>
          <a:xfrm rot="10800000">
            <a:off x="5425200" y="2572606"/>
            <a:ext cx="2540100" cy="0"/>
          </a:xfrm>
          <a:prstGeom prst="straightConnector1">
            <a:avLst/>
          </a:prstGeom>
          <a:noFill/>
          <a:ln cap="flat" cmpd="sng" w="19050">
            <a:solidFill>
              <a:srgbClr val="666666"/>
            </a:solidFill>
            <a:prstDash val="dot"/>
            <a:round/>
            <a:headEnd len="med" w="med" type="none"/>
            <a:tailEnd len="med" w="med" type="none"/>
          </a:ln>
        </p:spPr>
      </p:cxnSp>
      <p:sp>
        <p:nvSpPr>
          <p:cNvPr id="155" name="Google Shape;155;p21"/>
          <p:cNvSpPr/>
          <p:nvPr/>
        </p:nvSpPr>
        <p:spPr>
          <a:xfrm>
            <a:off x="6634045" y="2501576"/>
            <a:ext cx="126000" cy="126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txBox="1"/>
          <p:nvPr/>
        </p:nvSpPr>
        <p:spPr>
          <a:xfrm>
            <a:off x="977921" y="2800288"/>
            <a:ext cx="3309600" cy="665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i="1" lang="en" sz="1200">
                <a:latin typeface="Open Sans"/>
                <a:ea typeface="Open Sans"/>
                <a:cs typeface="Open Sans"/>
                <a:sym typeface="Open Sans"/>
              </a:rPr>
              <a:t>Storage cost</a:t>
            </a:r>
            <a:r>
              <a:rPr b="1" lang="en" sz="1200">
                <a:latin typeface="Open Sans"/>
                <a:ea typeface="Open Sans"/>
                <a:cs typeface="Open Sans"/>
                <a:sym typeface="Open Sans"/>
              </a:rPr>
              <a:t>:</a:t>
            </a:r>
            <a:r>
              <a:rPr lang="en" sz="1200">
                <a:latin typeface="Open Sans Light"/>
                <a:ea typeface="Open Sans Light"/>
                <a:cs typeface="Open Sans Light"/>
                <a:sym typeface="Open Sans Light"/>
              </a:rPr>
              <a:t> 18 bytes (1 color, 1 depth)</a:t>
            </a:r>
            <a:endParaRPr sz="1200">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b="1" i="1" lang="en" sz="1200">
                <a:latin typeface="Open Sans"/>
                <a:ea typeface="Open Sans"/>
                <a:cs typeface="Open Sans"/>
                <a:sym typeface="Open Sans"/>
              </a:rPr>
              <a:t>Shader cost</a:t>
            </a:r>
            <a:r>
              <a:rPr b="1" lang="en" sz="1200">
                <a:latin typeface="Open Sans"/>
                <a:ea typeface="Open Sans"/>
                <a:cs typeface="Open Sans"/>
                <a:sym typeface="Open Sans"/>
              </a:rPr>
              <a:t>: </a:t>
            </a:r>
            <a:r>
              <a:rPr lang="en" sz="1200">
                <a:latin typeface="Open Sans Light"/>
                <a:ea typeface="Open Sans Light"/>
                <a:cs typeface="Open Sans Light"/>
                <a:sym typeface="Open Sans Light"/>
              </a:rPr>
              <a:t>1x pixel shader pass</a:t>
            </a:r>
            <a:endParaRPr sz="1200">
              <a:latin typeface="Open Sans Light"/>
              <a:ea typeface="Open Sans Light"/>
              <a:cs typeface="Open Sans Light"/>
              <a:sym typeface="Open Sans Light"/>
            </a:endParaRPr>
          </a:p>
        </p:txBody>
      </p:sp>
      <p:sp>
        <p:nvSpPr>
          <p:cNvPr id="157" name="Google Shape;157;p21"/>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THE PROBLEM</a:t>
            </a:r>
            <a:endParaRPr b="1">
              <a:solidFill>
                <a:srgbClr val="FFFFFF"/>
              </a:solidFill>
              <a:latin typeface="Open Sans"/>
              <a:ea typeface="Open Sans"/>
              <a:cs typeface="Open Sans"/>
              <a:sym typeface="Open Sans"/>
            </a:endParaRPr>
          </a:p>
        </p:txBody>
      </p:sp>
      <p:sp>
        <p:nvSpPr>
          <p:cNvPr id="158" name="Google Shape;158;p21"/>
          <p:cNvSpPr/>
          <p:nvPr/>
        </p:nvSpPr>
        <p:spPr>
          <a:xfrm>
            <a:off x="-348700" y="183075"/>
            <a:ext cx="2191800" cy="401100"/>
          </a:xfrm>
          <a:prstGeom prst="parallelogram">
            <a:avLst>
              <a:gd fmla="val 25000" name="adj"/>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txBox="1"/>
          <p:nvPr/>
        </p:nvSpPr>
        <p:spPr>
          <a:xfrm>
            <a:off x="174350" y="183075"/>
            <a:ext cx="1621500" cy="4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No Anti-aliasing</a:t>
            </a:r>
            <a:endParaRPr b="1">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